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26" y="5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808080"/>
                </a:solidFill>
                <a:latin typeface="Carlito"/>
                <a:cs typeface="Carlito"/>
              </a:defRPr>
            </a:lvl1pPr>
          </a:lstStyle>
          <a:p>
            <a:pPr marL="15240">
              <a:lnSpc>
                <a:spcPts val="1664"/>
              </a:lnSpc>
            </a:pPr>
            <a:fld id="{81D60167-4931-47E6-BA6A-407CBD079E47}" type="slidenum">
              <a:rPr dirty="0">
                <a:latin typeface="Georgia"/>
                <a:cs typeface="Georgia"/>
              </a:rPr>
              <a:t>‹#›</a:t>
            </a:fld>
            <a:endParaRPr dirty="0">
              <a:latin typeface="Georgia"/>
              <a:cs typeface="Georgi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808080"/>
                </a:solidFill>
                <a:latin typeface="Carlito"/>
                <a:cs typeface="Carlito"/>
              </a:defRPr>
            </a:lvl1pPr>
          </a:lstStyle>
          <a:p>
            <a:pPr marL="15240">
              <a:lnSpc>
                <a:spcPts val="1664"/>
              </a:lnSpc>
            </a:pPr>
            <a:fld id="{81D60167-4931-47E6-BA6A-407CBD079E47}" type="slidenum">
              <a:rPr dirty="0">
                <a:latin typeface="Georgia"/>
                <a:cs typeface="Georgia"/>
              </a:rPr>
              <a:t>‹#›</a:t>
            </a:fld>
            <a:endParaRPr dirty="0">
              <a:latin typeface="Georgia"/>
              <a:cs typeface="Georgi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27532" y="6240779"/>
            <a:ext cx="1207008" cy="2575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4/14/2022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808080"/>
                </a:solidFill>
                <a:latin typeface="Carlito"/>
                <a:cs typeface="Carlito"/>
              </a:defRPr>
            </a:lvl1pPr>
          </a:lstStyle>
          <a:p>
            <a:pPr marL="15240">
              <a:lnSpc>
                <a:spcPts val="1664"/>
              </a:lnSpc>
            </a:pPr>
            <a:fld id="{81D60167-4931-47E6-BA6A-407CBD079E47}" type="slidenum">
              <a:rPr dirty="0">
                <a:latin typeface="Georgia"/>
                <a:cs typeface="Georgia"/>
              </a:rPr>
              <a:t>‹#›</a:t>
            </a:fld>
            <a:endParaRPr dirty="0">
              <a:latin typeface="Georgia"/>
              <a:cs typeface="Georgi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4/14/2022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808080"/>
                </a:solidFill>
                <a:latin typeface="Carlito"/>
                <a:cs typeface="Carlito"/>
              </a:defRPr>
            </a:lvl1pPr>
          </a:lstStyle>
          <a:p>
            <a:pPr marL="15240">
              <a:lnSpc>
                <a:spcPts val="1664"/>
              </a:lnSpc>
            </a:pPr>
            <a:fld id="{81D60167-4931-47E6-BA6A-407CBD079E47}" type="slidenum">
              <a:rPr dirty="0">
                <a:latin typeface="Georgia"/>
                <a:cs typeface="Georgia"/>
              </a:rPr>
              <a:t>‹#›</a:t>
            </a:fld>
            <a:endParaRPr dirty="0">
              <a:latin typeface="Georgia"/>
              <a:cs typeface="Georgi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4/14/2022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808080"/>
                </a:solidFill>
                <a:latin typeface="Carlito"/>
                <a:cs typeface="Carlito"/>
              </a:defRPr>
            </a:lvl1pPr>
          </a:lstStyle>
          <a:p>
            <a:pPr marL="15240">
              <a:lnSpc>
                <a:spcPts val="1664"/>
              </a:lnSpc>
            </a:pPr>
            <a:fld id="{81D60167-4931-47E6-BA6A-407CBD079E47}" type="slidenum">
              <a:rPr dirty="0">
                <a:latin typeface="Georgia"/>
                <a:cs typeface="Georgia"/>
              </a:rPr>
              <a:t>‹#›</a:t>
            </a:fld>
            <a:endParaRPr dirty="0">
              <a:latin typeface="Georgia"/>
              <a:cs typeface="Georgi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345545" y="6237732"/>
            <a:ext cx="1088281" cy="2448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827519" y="6240665"/>
            <a:ext cx="467995" cy="262890"/>
          </a:xfrm>
          <a:custGeom>
            <a:avLst/>
            <a:gdLst/>
            <a:ahLst/>
            <a:cxnLst/>
            <a:rect l="l" t="t" r="r" b="b"/>
            <a:pathLst>
              <a:path w="467994" h="262890">
                <a:moveTo>
                  <a:pt x="199910" y="246100"/>
                </a:moveTo>
                <a:lnTo>
                  <a:pt x="183413" y="227596"/>
                </a:lnTo>
                <a:lnTo>
                  <a:pt x="172796" y="203708"/>
                </a:lnTo>
                <a:lnTo>
                  <a:pt x="168478" y="175641"/>
                </a:lnTo>
                <a:lnTo>
                  <a:pt x="170878" y="144640"/>
                </a:lnTo>
                <a:lnTo>
                  <a:pt x="56832" y="144640"/>
                </a:lnTo>
                <a:lnTo>
                  <a:pt x="56261" y="190817"/>
                </a:lnTo>
                <a:lnTo>
                  <a:pt x="71234" y="228231"/>
                </a:lnTo>
                <a:lnTo>
                  <a:pt x="99745" y="253301"/>
                </a:lnTo>
                <a:lnTo>
                  <a:pt x="139776" y="262445"/>
                </a:lnTo>
                <a:lnTo>
                  <a:pt x="154825" y="261366"/>
                </a:lnTo>
                <a:lnTo>
                  <a:pt x="170002" y="258203"/>
                </a:lnTo>
                <a:lnTo>
                  <a:pt x="185089" y="253072"/>
                </a:lnTo>
                <a:lnTo>
                  <a:pt x="199910" y="246100"/>
                </a:lnTo>
                <a:close/>
              </a:path>
              <a:path w="467994" h="262890">
                <a:moveTo>
                  <a:pt x="201155" y="245262"/>
                </a:moveTo>
                <a:lnTo>
                  <a:pt x="200736" y="244843"/>
                </a:lnTo>
                <a:lnTo>
                  <a:pt x="200329" y="244843"/>
                </a:lnTo>
                <a:lnTo>
                  <a:pt x="200329" y="244424"/>
                </a:lnTo>
                <a:lnTo>
                  <a:pt x="199910" y="246100"/>
                </a:lnTo>
                <a:lnTo>
                  <a:pt x="200329" y="245681"/>
                </a:lnTo>
                <a:lnTo>
                  <a:pt x="200736" y="245681"/>
                </a:lnTo>
                <a:lnTo>
                  <a:pt x="201155" y="245262"/>
                </a:lnTo>
                <a:close/>
              </a:path>
              <a:path w="467994" h="262890">
                <a:moveTo>
                  <a:pt x="262953" y="16357"/>
                </a:moveTo>
                <a:lnTo>
                  <a:pt x="251993" y="9385"/>
                </a:lnTo>
                <a:lnTo>
                  <a:pt x="239725" y="4254"/>
                </a:lnTo>
                <a:lnTo>
                  <a:pt x="226212" y="1079"/>
                </a:lnTo>
                <a:lnTo>
                  <a:pt x="211531" y="0"/>
                </a:lnTo>
                <a:lnTo>
                  <a:pt x="168198" y="8521"/>
                </a:lnTo>
                <a:lnTo>
                  <a:pt x="127177" y="31965"/>
                </a:lnTo>
                <a:lnTo>
                  <a:pt x="92138" y="67208"/>
                </a:lnTo>
                <a:lnTo>
                  <a:pt x="66776" y="111099"/>
                </a:lnTo>
                <a:lnTo>
                  <a:pt x="180835" y="111099"/>
                </a:lnTo>
                <a:lnTo>
                  <a:pt x="195529" y="82029"/>
                </a:lnTo>
                <a:lnTo>
                  <a:pt x="214744" y="55867"/>
                </a:lnTo>
                <a:lnTo>
                  <a:pt x="237528" y="33629"/>
                </a:lnTo>
                <a:lnTo>
                  <a:pt x="262953" y="16357"/>
                </a:lnTo>
                <a:close/>
              </a:path>
              <a:path w="467994" h="262890">
                <a:moveTo>
                  <a:pt x="401066" y="144640"/>
                </a:moveTo>
                <a:lnTo>
                  <a:pt x="287007" y="144640"/>
                </a:lnTo>
                <a:lnTo>
                  <a:pt x="272249" y="175691"/>
                </a:lnTo>
                <a:lnTo>
                  <a:pt x="252323" y="203441"/>
                </a:lnTo>
                <a:lnTo>
                  <a:pt x="228282" y="226949"/>
                </a:lnTo>
                <a:lnTo>
                  <a:pt x="201155" y="245262"/>
                </a:lnTo>
                <a:lnTo>
                  <a:pt x="212356" y="252539"/>
                </a:lnTo>
                <a:lnTo>
                  <a:pt x="224790" y="257937"/>
                </a:lnTo>
                <a:lnTo>
                  <a:pt x="238480" y="261289"/>
                </a:lnTo>
                <a:lnTo>
                  <a:pt x="253415" y="262445"/>
                </a:lnTo>
                <a:lnTo>
                  <a:pt x="298475" y="253301"/>
                </a:lnTo>
                <a:lnTo>
                  <a:pt x="340766" y="228231"/>
                </a:lnTo>
                <a:lnTo>
                  <a:pt x="376301" y="190817"/>
                </a:lnTo>
                <a:lnTo>
                  <a:pt x="401066" y="144640"/>
                </a:lnTo>
                <a:close/>
              </a:path>
              <a:path w="467994" h="262890">
                <a:moveTo>
                  <a:pt x="409359" y="111099"/>
                </a:moveTo>
                <a:lnTo>
                  <a:pt x="408279" y="67208"/>
                </a:lnTo>
                <a:lnTo>
                  <a:pt x="392658" y="31965"/>
                </a:lnTo>
                <a:lnTo>
                  <a:pt x="364451" y="8521"/>
                </a:lnTo>
                <a:lnTo>
                  <a:pt x="325577" y="0"/>
                </a:lnTo>
                <a:lnTo>
                  <a:pt x="309905" y="1155"/>
                </a:lnTo>
                <a:lnTo>
                  <a:pt x="294157" y="4508"/>
                </a:lnTo>
                <a:lnTo>
                  <a:pt x="278574" y="9906"/>
                </a:lnTo>
                <a:lnTo>
                  <a:pt x="263359" y="17195"/>
                </a:lnTo>
                <a:lnTo>
                  <a:pt x="280085" y="34277"/>
                </a:lnTo>
                <a:lnTo>
                  <a:pt x="291363" y="56134"/>
                </a:lnTo>
                <a:lnTo>
                  <a:pt x="296722" y="81991"/>
                </a:lnTo>
                <a:lnTo>
                  <a:pt x="295719" y="111099"/>
                </a:lnTo>
                <a:lnTo>
                  <a:pt x="409359" y="111099"/>
                </a:lnTo>
                <a:close/>
              </a:path>
              <a:path w="467994" h="262890">
                <a:moveTo>
                  <a:pt x="467842" y="119062"/>
                </a:moveTo>
                <a:lnTo>
                  <a:pt x="6223" y="119062"/>
                </a:lnTo>
                <a:lnTo>
                  <a:pt x="0" y="136258"/>
                </a:lnTo>
                <a:lnTo>
                  <a:pt x="461606" y="136258"/>
                </a:lnTo>
                <a:lnTo>
                  <a:pt x="467842" y="1190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06576" y="1207770"/>
            <a:ext cx="6470650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06576" y="1575053"/>
            <a:ext cx="4573905" cy="3690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016240" y="6318377"/>
            <a:ext cx="256540" cy="203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rgbClr val="808080"/>
                </a:solidFill>
                <a:latin typeface="Carlito"/>
                <a:cs typeface="Carlito"/>
              </a:defRPr>
            </a:lvl1pPr>
          </a:lstStyle>
          <a:p>
            <a:pPr marL="15240">
              <a:lnSpc>
                <a:spcPts val="1664"/>
              </a:lnSpc>
            </a:pPr>
            <a:fld id="{81D60167-4931-47E6-BA6A-407CBD079E47}" type="slidenum">
              <a:rPr dirty="0">
                <a:latin typeface="Georgia"/>
                <a:cs typeface="Georgia"/>
              </a:rPr>
              <a:t>‹#›</a:t>
            </a:fld>
            <a:endParaRPr dirty="0">
              <a:latin typeface="Georgia"/>
              <a:cs typeface="Georgi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alessio.bucaioni@mdh.se" TargetMode="External"/><Relationship Id="rId2" Type="http://schemas.openxmlformats.org/officeDocument/2006/relationships/hyperlink" Target="mailto:mats.ahlskog@mdh.s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rachael.tripney.berglund@mdh.se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markus.bohlin@mdh.se" TargetMode="External"/><Relationship Id="rId2" Type="http://schemas.openxmlformats.org/officeDocument/2006/relationships/hyperlink" Target="mailto:moris.behnam@mdh.se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mailto:francesco.flammini@mdh.s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leo.hatvani@mdh.se" TargetMode="External"/><Relationship Id="rId2" Type="http://schemas.openxmlformats.org/officeDocument/2006/relationships/hyperlink" Target="mailto:barrett.sauter@mdh.s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christopher.gustafsson@mdh.se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dh.se/premium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dh.se/premium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dh.se/samverkan/fortbildning-och-kompetensutveckling-for-yrkesverksamma/kompetensutveckling-med-premium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mailto:markus.bohlin@mdh.se" TargetMode="External"/><Relationship Id="rId3" Type="http://schemas.openxmlformats.org/officeDocument/2006/relationships/hyperlink" Target="mailto:matas.ahlskog@mdh.se" TargetMode="External"/><Relationship Id="rId7" Type="http://schemas.openxmlformats.org/officeDocument/2006/relationships/hyperlink" Target="mailto:moris.behnam@mdh.se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rachael.tripney.berglund@mdh.se" TargetMode="External"/><Relationship Id="rId5" Type="http://schemas.openxmlformats.org/officeDocument/2006/relationships/hyperlink" Target="mailto:alessio.bucaioni@mdh.se" TargetMode="External"/><Relationship Id="rId10" Type="http://schemas.openxmlformats.org/officeDocument/2006/relationships/hyperlink" Target="mailto:christopher.gustafsson@mdh.se" TargetMode="External"/><Relationship Id="rId4" Type="http://schemas.openxmlformats.org/officeDocument/2006/relationships/hyperlink" Target="mailto:filip.flankegard@mdh.se" TargetMode="External"/><Relationship Id="rId9" Type="http://schemas.openxmlformats.org/officeDocument/2006/relationships/hyperlink" Target="mailto:francesco.flammini@mdh.s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200782"/>
            <a:ext cx="286511" cy="3848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22947" y="2362200"/>
            <a:ext cx="2321050" cy="2133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62711" y="2782646"/>
            <a:ext cx="56381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spc="-70" dirty="0">
                <a:latin typeface="Arial"/>
                <a:cs typeface="Arial"/>
              </a:rPr>
              <a:t>Industry </a:t>
            </a:r>
            <a:r>
              <a:rPr sz="4000" b="0" dirty="0">
                <a:latin typeface="Arial"/>
                <a:cs typeface="Arial"/>
              </a:rPr>
              <a:t>4.0 </a:t>
            </a:r>
            <a:r>
              <a:rPr sz="4000" b="0" spc="-5" dirty="0">
                <a:latin typeface="Arial"/>
                <a:cs typeface="Arial"/>
              </a:rPr>
              <a:t>-</a:t>
            </a:r>
            <a:r>
              <a:rPr sz="4000" b="0" spc="-165" dirty="0">
                <a:latin typeface="Arial"/>
                <a:cs typeface="Arial"/>
              </a:rPr>
              <a:t> </a:t>
            </a:r>
            <a:r>
              <a:rPr sz="4000" b="0" spc="-45" dirty="0">
                <a:latin typeface="Arial"/>
                <a:cs typeface="Arial"/>
              </a:rPr>
              <a:t>Introduction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8935" y="3808857"/>
            <a:ext cx="8468360" cy="2499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97150" marR="1855470" indent="-2585085">
              <a:lnSpc>
                <a:spcPct val="100000"/>
              </a:lnSpc>
              <a:spcBef>
                <a:spcPts val="100"/>
              </a:spcBef>
            </a:pPr>
            <a:r>
              <a:rPr sz="2400" spc="-55" dirty="0">
                <a:latin typeface="Arial"/>
                <a:cs typeface="Arial"/>
              </a:rPr>
              <a:t>A seminar </a:t>
            </a:r>
            <a:r>
              <a:rPr sz="2400" spc="-25" dirty="0">
                <a:latin typeface="Arial"/>
                <a:cs typeface="Arial"/>
              </a:rPr>
              <a:t>about </a:t>
            </a:r>
            <a:r>
              <a:rPr sz="2400" spc="-30" dirty="0">
                <a:latin typeface="Arial"/>
                <a:cs typeface="Arial"/>
              </a:rPr>
              <a:t>what </a:t>
            </a:r>
            <a:r>
              <a:rPr sz="2400" spc="-55" dirty="0">
                <a:latin typeface="Arial"/>
                <a:cs typeface="Arial"/>
              </a:rPr>
              <a:t>we </a:t>
            </a:r>
            <a:r>
              <a:rPr sz="2400" spc="-40" dirty="0">
                <a:latin typeface="Arial"/>
                <a:cs typeface="Arial"/>
              </a:rPr>
              <a:t>are </a:t>
            </a:r>
            <a:r>
              <a:rPr sz="2400" spc="-35" dirty="0">
                <a:latin typeface="Arial"/>
                <a:cs typeface="Arial"/>
              </a:rPr>
              <a:t>doing </a:t>
            </a:r>
            <a:r>
              <a:rPr sz="2400" spc="-40" dirty="0">
                <a:latin typeface="Arial"/>
                <a:cs typeface="Arial"/>
              </a:rPr>
              <a:t>and </a:t>
            </a:r>
            <a:r>
              <a:rPr sz="2400" spc="-45" dirty="0">
                <a:latin typeface="Arial"/>
                <a:cs typeface="Arial"/>
              </a:rPr>
              <a:t>learning</a:t>
            </a:r>
            <a:r>
              <a:rPr sz="2400" spc="-345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in  </a:t>
            </a:r>
            <a:r>
              <a:rPr sz="2400" spc="-35" dirty="0">
                <a:latin typeface="Arial"/>
                <a:cs typeface="Arial"/>
              </a:rPr>
              <a:t>this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course</a:t>
            </a:r>
            <a:endParaRPr sz="2400">
              <a:latin typeface="Arial"/>
              <a:cs typeface="Arial"/>
            </a:endParaRPr>
          </a:p>
          <a:p>
            <a:pPr marL="149225">
              <a:lnSpc>
                <a:spcPct val="100000"/>
              </a:lnSpc>
              <a:spcBef>
                <a:spcPts val="1375"/>
              </a:spcBef>
            </a:pPr>
            <a:r>
              <a:rPr sz="2000" b="1" spc="-10" dirty="0">
                <a:latin typeface="Carlito"/>
                <a:cs typeface="Carlito"/>
              </a:rPr>
              <a:t>Course </a:t>
            </a:r>
            <a:r>
              <a:rPr sz="2000" b="1" dirty="0">
                <a:latin typeface="Carlito"/>
                <a:cs typeface="Carlito"/>
              </a:rPr>
              <a:t>code</a:t>
            </a:r>
            <a:r>
              <a:rPr sz="2000" dirty="0">
                <a:latin typeface="Carlito"/>
                <a:cs typeface="Carlito"/>
              </a:rPr>
              <a:t>:</a:t>
            </a:r>
            <a:r>
              <a:rPr sz="2000" spc="-10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PPU213</a:t>
            </a:r>
            <a:endParaRPr sz="2000">
              <a:latin typeface="Carlito"/>
              <a:cs typeface="Carlito"/>
            </a:endParaRPr>
          </a:p>
          <a:p>
            <a:pPr marL="149225">
              <a:lnSpc>
                <a:spcPct val="100000"/>
              </a:lnSpc>
            </a:pPr>
            <a:r>
              <a:rPr sz="2000" b="1" spc="-5" dirty="0">
                <a:latin typeface="Carlito"/>
                <a:cs typeface="Carlito"/>
              </a:rPr>
              <a:t>ECTS</a:t>
            </a:r>
            <a:r>
              <a:rPr sz="2000" spc="-5" dirty="0">
                <a:latin typeface="Carlito"/>
                <a:cs typeface="Carlito"/>
              </a:rPr>
              <a:t>: </a:t>
            </a:r>
            <a:r>
              <a:rPr sz="2000" dirty="0">
                <a:latin typeface="Carlito"/>
                <a:cs typeface="Carlito"/>
              </a:rPr>
              <a:t>5 (33% ~12-13</a:t>
            </a:r>
            <a:r>
              <a:rPr sz="2000" spc="-60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hours/week)</a:t>
            </a:r>
            <a:endParaRPr sz="2000">
              <a:latin typeface="Carlito"/>
              <a:cs typeface="Carlito"/>
            </a:endParaRPr>
          </a:p>
          <a:p>
            <a:pPr marL="149225">
              <a:lnSpc>
                <a:spcPct val="100000"/>
              </a:lnSpc>
            </a:pPr>
            <a:r>
              <a:rPr sz="2000" b="1" spc="-10" dirty="0">
                <a:latin typeface="Carlito"/>
                <a:cs typeface="Carlito"/>
              </a:rPr>
              <a:t>Level</a:t>
            </a:r>
            <a:r>
              <a:rPr sz="2000" spc="-10" dirty="0">
                <a:latin typeface="Carlito"/>
                <a:cs typeface="Carlito"/>
              </a:rPr>
              <a:t>: </a:t>
            </a:r>
            <a:r>
              <a:rPr sz="2000" spc="-20" dirty="0">
                <a:latin typeface="Carlito"/>
                <a:cs typeface="Carlito"/>
              </a:rPr>
              <a:t>First</a:t>
            </a:r>
            <a:r>
              <a:rPr sz="2000" spc="35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cycle</a:t>
            </a:r>
            <a:endParaRPr sz="20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650">
              <a:latin typeface="Carlito"/>
              <a:cs typeface="Carlito"/>
            </a:endParaRPr>
          </a:p>
          <a:p>
            <a:pPr marL="161925">
              <a:lnSpc>
                <a:spcPct val="100000"/>
              </a:lnSpc>
            </a:pPr>
            <a:r>
              <a:rPr sz="2600" spc="-30" dirty="0">
                <a:latin typeface="Arial"/>
                <a:cs typeface="Arial"/>
              </a:rPr>
              <a:t>Mats </a:t>
            </a:r>
            <a:r>
              <a:rPr sz="2600" spc="-45" dirty="0">
                <a:latin typeface="Arial"/>
                <a:cs typeface="Arial"/>
              </a:rPr>
              <a:t>Ahlskog, </a:t>
            </a:r>
            <a:r>
              <a:rPr sz="2600" spc="-60" dirty="0">
                <a:latin typeface="Arial"/>
                <a:cs typeface="Arial"/>
              </a:rPr>
              <a:t>Researcher </a:t>
            </a:r>
            <a:r>
              <a:rPr sz="2600" spc="-15" dirty="0">
                <a:latin typeface="Arial"/>
                <a:cs typeface="Arial"/>
              </a:rPr>
              <a:t>at </a:t>
            </a:r>
            <a:r>
              <a:rPr sz="2600" spc="-45" dirty="0">
                <a:latin typeface="Arial"/>
                <a:cs typeface="Arial"/>
              </a:rPr>
              <a:t>MDH </a:t>
            </a:r>
            <a:r>
              <a:rPr sz="2600" spc="-40" dirty="0">
                <a:latin typeface="Arial"/>
                <a:cs typeface="Arial"/>
              </a:rPr>
              <a:t>and </a:t>
            </a:r>
            <a:r>
              <a:rPr sz="2600" spc="-30" dirty="0">
                <a:latin typeface="Arial"/>
                <a:cs typeface="Arial"/>
              </a:rPr>
              <a:t>course</a:t>
            </a:r>
            <a:r>
              <a:rPr sz="2600" spc="-200" dirty="0">
                <a:latin typeface="Arial"/>
                <a:cs typeface="Arial"/>
              </a:rPr>
              <a:t> </a:t>
            </a:r>
            <a:r>
              <a:rPr sz="2600" spc="-50" dirty="0">
                <a:latin typeface="Arial"/>
                <a:cs typeface="Arial"/>
              </a:rPr>
              <a:t>responsible</a:t>
            </a:r>
            <a:endParaRPr sz="26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845307" y="1493519"/>
            <a:ext cx="3008375" cy="11719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202616" y="6429319"/>
            <a:ext cx="1796408" cy="3409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00371" y="589787"/>
            <a:ext cx="1031748" cy="5730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01339" y="600455"/>
            <a:ext cx="1065276" cy="5532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533400"/>
            <a:ext cx="1092708" cy="914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84816" y="3489752"/>
            <a:ext cx="4978360" cy="25792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84733" y="1427810"/>
            <a:ext cx="7848600" cy="112649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797175" marR="5080" indent="-2785110">
              <a:lnSpc>
                <a:spcPct val="100600"/>
              </a:lnSpc>
              <a:spcBef>
                <a:spcPts val="75"/>
              </a:spcBef>
            </a:pPr>
            <a:r>
              <a:rPr sz="3600" b="0" spc="-10" dirty="0">
                <a:latin typeface="Carlito"/>
                <a:cs typeface="Carlito"/>
              </a:rPr>
              <a:t>Introduction </a:t>
            </a:r>
            <a:r>
              <a:rPr sz="3600" b="0" spc="-25" dirty="0">
                <a:latin typeface="Carlito"/>
                <a:cs typeface="Carlito"/>
              </a:rPr>
              <a:t>to </a:t>
            </a:r>
            <a:r>
              <a:rPr sz="3600" b="0" dirty="0">
                <a:latin typeface="Carlito"/>
                <a:cs typeface="Carlito"/>
              </a:rPr>
              <a:t>the main </a:t>
            </a:r>
            <a:r>
              <a:rPr sz="3600" b="0" spc="-5" dirty="0">
                <a:latin typeface="Carlito"/>
                <a:cs typeface="Carlito"/>
              </a:rPr>
              <a:t>technologies</a:t>
            </a:r>
            <a:r>
              <a:rPr sz="3600" b="0" spc="-114" dirty="0">
                <a:latin typeface="Carlito"/>
                <a:cs typeface="Carlito"/>
              </a:rPr>
              <a:t> </a:t>
            </a:r>
            <a:r>
              <a:rPr sz="3600" b="0" dirty="0">
                <a:latin typeface="Carlito"/>
                <a:cs typeface="Carlito"/>
              </a:rPr>
              <a:t>and  </a:t>
            </a:r>
            <a:r>
              <a:rPr sz="3600" b="0" spc="-10" dirty="0">
                <a:latin typeface="Carlito"/>
                <a:cs typeface="Carlito"/>
              </a:rPr>
              <a:t>terminology</a:t>
            </a:r>
            <a:endParaRPr sz="36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6576" y="739851"/>
            <a:ext cx="485330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dirty="0">
                <a:latin typeface="Arial"/>
                <a:cs typeface="Arial"/>
              </a:rPr>
              <a:t>Module 1 – Broad</a:t>
            </a:r>
            <a:r>
              <a:rPr sz="3600" b="0" spc="-125" dirty="0">
                <a:latin typeface="Arial"/>
                <a:cs typeface="Arial"/>
              </a:rPr>
              <a:t> </a:t>
            </a:r>
            <a:r>
              <a:rPr sz="3600" b="0" dirty="0">
                <a:latin typeface="Arial"/>
                <a:cs typeface="Arial"/>
              </a:rPr>
              <a:t>focus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240">
              <a:lnSpc>
                <a:spcPts val="1664"/>
              </a:lnSpc>
            </a:pPr>
            <a:fld id="{81D60167-4931-47E6-BA6A-407CBD079E47}" type="slidenum">
              <a:rPr dirty="0">
                <a:latin typeface="Georgia"/>
                <a:cs typeface="Georgia"/>
              </a:rPr>
              <a:t>11</a:t>
            </a:fld>
            <a:endParaRPr dirty="0"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6576" y="1346047"/>
            <a:ext cx="5733415" cy="368363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285115" indent="-273050">
              <a:lnSpc>
                <a:spcPct val="100000"/>
              </a:lnSpc>
              <a:spcBef>
                <a:spcPts val="580"/>
              </a:spcBef>
              <a:buClr>
                <a:srgbClr val="FF8700"/>
              </a:buClr>
              <a:buChar char="●"/>
              <a:tabLst>
                <a:tab pos="285750" algn="l"/>
              </a:tabLst>
            </a:pPr>
            <a:r>
              <a:rPr sz="2000" dirty="0">
                <a:latin typeface="Georgia"/>
                <a:cs typeface="Georgia"/>
              </a:rPr>
              <a:t>Historical </a:t>
            </a:r>
            <a:r>
              <a:rPr sz="2000" spc="-5" dirty="0">
                <a:latin typeface="Georgia"/>
                <a:cs typeface="Georgia"/>
              </a:rPr>
              <a:t>perspective </a:t>
            </a:r>
            <a:r>
              <a:rPr sz="2000" dirty="0">
                <a:latin typeface="Georgia"/>
                <a:cs typeface="Georgia"/>
              </a:rPr>
              <a:t>- </a:t>
            </a:r>
            <a:r>
              <a:rPr sz="2000" spc="-5" dirty="0">
                <a:latin typeface="Georgia"/>
                <a:cs typeface="Georgia"/>
              </a:rPr>
              <a:t>Mats</a:t>
            </a:r>
            <a:r>
              <a:rPr sz="2000" spc="-3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Ahlskog</a:t>
            </a:r>
            <a:endParaRPr sz="2000">
              <a:latin typeface="Georgia"/>
              <a:cs typeface="Georgia"/>
            </a:endParaRPr>
          </a:p>
          <a:p>
            <a:pPr marL="285115" indent="-273050">
              <a:lnSpc>
                <a:spcPct val="100000"/>
              </a:lnSpc>
              <a:spcBef>
                <a:spcPts val="480"/>
              </a:spcBef>
              <a:buClr>
                <a:srgbClr val="FF8700"/>
              </a:buClr>
              <a:buChar char="●"/>
              <a:tabLst>
                <a:tab pos="285750" algn="l"/>
              </a:tabLst>
            </a:pPr>
            <a:r>
              <a:rPr sz="2000" u="sng" spc="-5" dirty="0">
                <a:solidFill>
                  <a:srgbClr val="00AABA"/>
                </a:solidFill>
                <a:uFill>
                  <a:solidFill>
                    <a:srgbClr val="00AABA"/>
                  </a:solidFill>
                </a:uFill>
                <a:latin typeface="Georgia"/>
                <a:cs typeface="Georgia"/>
                <a:hlinkClick r:id="rId2"/>
              </a:rPr>
              <a:t>mats.ahlskog@mdh.se</a:t>
            </a:r>
            <a:endParaRPr sz="20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FF8700"/>
              </a:buClr>
              <a:buFont typeface="Georgia"/>
              <a:buChar char="●"/>
            </a:pPr>
            <a:endParaRPr sz="2950">
              <a:latin typeface="Georgia"/>
              <a:cs typeface="Georgia"/>
            </a:endParaRPr>
          </a:p>
          <a:p>
            <a:pPr marL="285115" indent="-273050">
              <a:lnSpc>
                <a:spcPct val="100000"/>
              </a:lnSpc>
              <a:buClr>
                <a:srgbClr val="FF8700"/>
              </a:buClr>
              <a:buChar char="●"/>
              <a:tabLst>
                <a:tab pos="285750" algn="l"/>
              </a:tabLst>
            </a:pPr>
            <a:r>
              <a:rPr sz="2000" spc="-5" dirty="0">
                <a:latin typeface="Georgia"/>
                <a:cs typeface="Georgia"/>
              </a:rPr>
              <a:t>Overview </a:t>
            </a:r>
            <a:r>
              <a:rPr sz="2000" dirty="0">
                <a:latin typeface="Georgia"/>
                <a:cs typeface="Georgia"/>
              </a:rPr>
              <a:t>industry </a:t>
            </a:r>
            <a:r>
              <a:rPr sz="2000" spc="-5" dirty="0">
                <a:latin typeface="Georgia"/>
                <a:cs typeface="Georgia"/>
              </a:rPr>
              <a:t>4.0 </a:t>
            </a:r>
            <a:r>
              <a:rPr sz="2000" dirty="0">
                <a:latin typeface="Georgia"/>
                <a:cs typeface="Georgia"/>
              </a:rPr>
              <a:t>- Alessio</a:t>
            </a:r>
            <a:r>
              <a:rPr sz="2000" spc="-6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Bucaioni</a:t>
            </a:r>
            <a:endParaRPr sz="2000">
              <a:latin typeface="Georgia"/>
              <a:cs typeface="Georgia"/>
            </a:endParaRPr>
          </a:p>
          <a:p>
            <a:pPr marL="285115" indent="-273050">
              <a:lnSpc>
                <a:spcPct val="100000"/>
              </a:lnSpc>
              <a:spcBef>
                <a:spcPts val="484"/>
              </a:spcBef>
              <a:buClr>
                <a:srgbClr val="FF8700"/>
              </a:buClr>
              <a:buChar char="●"/>
              <a:tabLst>
                <a:tab pos="285750" algn="l"/>
              </a:tabLst>
            </a:pPr>
            <a:r>
              <a:rPr sz="2000" u="sng" spc="-5" dirty="0">
                <a:solidFill>
                  <a:srgbClr val="00AABA"/>
                </a:solidFill>
                <a:uFill>
                  <a:solidFill>
                    <a:srgbClr val="00AABA"/>
                  </a:solidFill>
                </a:uFill>
                <a:latin typeface="Georgia"/>
                <a:cs typeface="Georgia"/>
                <a:hlinkClick r:id="rId3"/>
              </a:rPr>
              <a:t>alessio.bucaioni@mdh.se</a:t>
            </a:r>
            <a:endParaRPr sz="20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FF8700"/>
              </a:buClr>
              <a:buFont typeface="Georgia"/>
              <a:buChar char="●"/>
            </a:pPr>
            <a:endParaRPr sz="2950">
              <a:latin typeface="Georgia"/>
              <a:cs typeface="Georgia"/>
            </a:endParaRPr>
          </a:p>
          <a:p>
            <a:pPr marL="285115" indent="-273050">
              <a:lnSpc>
                <a:spcPct val="100000"/>
              </a:lnSpc>
              <a:buClr>
                <a:srgbClr val="FF8700"/>
              </a:buClr>
              <a:buChar char="●"/>
              <a:tabLst>
                <a:tab pos="285750" algn="l"/>
              </a:tabLst>
            </a:pPr>
            <a:r>
              <a:rPr sz="2000" dirty="0">
                <a:latin typeface="Georgia"/>
                <a:cs typeface="Georgia"/>
              </a:rPr>
              <a:t>Human </a:t>
            </a:r>
            <a:r>
              <a:rPr sz="2000" spc="-5" dirty="0">
                <a:latin typeface="Georgia"/>
                <a:cs typeface="Georgia"/>
              </a:rPr>
              <a:t>perspective </a:t>
            </a:r>
            <a:r>
              <a:rPr sz="2000" dirty="0">
                <a:latin typeface="Georgia"/>
                <a:cs typeface="Georgia"/>
              </a:rPr>
              <a:t>- Rachel Tripny</a:t>
            </a:r>
            <a:r>
              <a:rPr sz="2000" spc="-4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Berglund</a:t>
            </a:r>
            <a:endParaRPr sz="2000">
              <a:latin typeface="Georgia"/>
              <a:cs typeface="Georgia"/>
            </a:endParaRPr>
          </a:p>
          <a:p>
            <a:pPr marL="285115" indent="-273050">
              <a:lnSpc>
                <a:spcPct val="100000"/>
              </a:lnSpc>
              <a:spcBef>
                <a:spcPts val="480"/>
              </a:spcBef>
              <a:buClr>
                <a:srgbClr val="FF8700"/>
              </a:buClr>
              <a:buChar char="●"/>
              <a:tabLst>
                <a:tab pos="285750" algn="l"/>
              </a:tabLst>
            </a:pPr>
            <a:r>
              <a:rPr sz="2000" u="sng" dirty="0">
                <a:solidFill>
                  <a:srgbClr val="00AABA"/>
                </a:solidFill>
                <a:uFill>
                  <a:solidFill>
                    <a:srgbClr val="00AABA"/>
                  </a:solidFill>
                </a:uFill>
                <a:latin typeface="Georgia"/>
                <a:cs typeface="Georgia"/>
                <a:hlinkClick r:id="rId4"/>
              </a:rPr>
              <a:t>rachael.tripney.berglund@mdh.se</a:t>
            </a:r>
            <a:endParaRPr sz="20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FF8700"/>
              </a:buClr>
              <a:buFont typeface="Georgia"/>
              <a:buChar char="●"/>
            </a:pPr>
            <a:endParaRPr sz="2950">
              <a:latin typeface="Georgia"/>
              <a:cs typeface="Georgia"/>
            </a:endParaRPr>
          </a:p>
          <a:p>
            <a:pPr marL="285115" indent="-273050">
              <a:lnSpc>
                <a:spcPct val="100000"/>
              </a:lnSpc>
              <a:buClr>
                <a:srgbClr val="FF8700"/>
              </a:buClr>
              <a:buChar char="●"/>
              <a:tabLst>
                <a:tab pos="285750" algn="l"/>
              </a:tabLst>
            </a:pPr>
            <a:r>
              <a:rPr sz="2000" dirty="0">
                <a:latin typeface="Georgia"/>
                <a:cs typeface="Georgia"/>
              </a:rPr>
              <a:t>I </a:t>
            </a:r>
            <a:r>
              <a:rPr sz="2000" spc="-5" dirty="0">
                <a:latin typeface="Georgia"/>
                <a:cs typeface="Georgia"/>
              </a:rPr>
              <a:t>have borrowed some slides from their</a:t>
            </a:r>
            <a:r>
              <a:rPr sz="2000" spc="1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lecturers</a:t>
            </a:r>
            <a:endParaRPr sz="20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6576" y="739851"/>
            <a:ext cx="485330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dirty="0">
                <a:latin typeface="Arial"/>
                <a:cs typeface="Arial"/>
              </a:rPr>
              <a:t>Module 1 – Broad</a:t>
            </a:r>
            <a:r>
              <a:rPr sz="3600" b="0" spc="-125" dirty="0">
                <a:latin typeface="Arial"/>
                <a:cs typeface="Arial"/>
              </a:rPr>
              <a:t> </a:t>
            </a:r>
            <a:r>
              <a:rPr sz="3600" b="0" dirty="0">
                <a:latin typeface="Arial"/>
                <a:cs typeface="Arial"/>
              </a:rPr>
              <a:t>focus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6576" y="1338427"/>
            <a:ext cx="7332980" cy="1732914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285115" indent="-273050" algn="just">
              <a:lnSpc>
                <a:spcPct val="100000"/>
              </a:lnSpc>
              <a:spcBef>
                <a:spcPts val="580"/>
              </a:spcBef>
              <a:buClr>
                <a:srgbClr val="FF8700"/>
              </a:buClr>
              <a:buFont typeface="Georgia"/>
              <a:buChar char="●"/>
              <a:tabLst>
                <a:tab pos="285750" algn="l"/>
              </a:tabLst>
            </a:pPr>
            <a:r>
              <a:rPr sz="2000" spc="-5" dirty="0">
                <a:latin typeface="Carlito"/>
                <a:cs typeface="Carlito"/>
              </a:rPr>
              <a:t>What </a:t>
            </a:r>
            <a:r>
              <a:rPr sz="2000" dirty="0">
                <a:latin typeface="Carlito"/>
                <a:cs typeface="Carlito"/>
              </a:rPr>
              <a:t>is </a:t>
            </a:r>
            <a:r>
              <a:rPr sz="2000" spc="-5" dirty="0">
                <a:latin typeface="Carlito"/>
                <a:cs typeface="Carlito"/>
              </a:rPr>
              <a:t>Industry</a:t>
            </a:r>
            <a:r>
              <a:rPr sz="2000" spc="-35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4.0?</a:t>
            </a:r>
            <a:endParaRPr sz="2000">
              <a:latin typeface="Carlito"/>
              <a:cs typeface="Carlito"/>
            </a:endParaRPr>
          </a:p>
          <a:p>
            <a:pPr marL="285115" indent="-273050" algn="just">
              <a:lnSpc>
                <a:spcPct val="100000"/>
              </a:lnSpc>
              <a:spcBef>
                <a:spcPts val="480"/>
              </a:spcBef>
              <a:buClr>
                <a:srgbClr val="FF8700"/>
              </a:buClr>
              <a:buFont typeface="Georgia"/>
              <a:buChar char="●"/>
              <a:tabLst>
                <a:tab pos="285750" algn="l"/>
              </a:tabLst>
            </a:pPr>
            <a:r>
              <a:rPr sz="2000" spc="-10" dirty="0">
                <a:latin typeface="Carlito"/>
                <a:cs typeface="Carlito"/>
              </a:rPr>
              <a:t>That </a:t>
            </a:r>
            <a:r>
              <a:rPr sz="2000" spc="-5" dirty="0">
                <a:latin typeface="Carlito"/>
                <a:cs typeface="Carlito"/>
              </a:rPr>
              <a:t>is something </a:t>
            </a:r>
            <a:r>
              <a:rPr sz="2000" spc="-10" dirty="0">
                <a:latin typeface="Carlito"/>
                <a:cs typeface="Carlito"/>
              </a:rPr>
              <a:t>we </a:t>
            </a:r>
            <a:r>
              <a:rPr sz="2000" spc="-5" dirty="0">
                <a:latin typeface="Carlito"/>
                <a:cs typeface="Carlito"/>
              </a:rPr>
              <a:t>discuss during </a:t>
            </a:r>
            <a:r>
              <a:rPr sz="2000" dirty="0">
                <a:latin typeface="Carlito"/>
                <a:cs typeface="Carlito"/>
              </a:rPr>
              <a:t>the</a:t>
            </a:r>
            <a:r>
              <a:rPr sz="2000" spc="50" dirty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course</a:t>
            </a:r>
            <a:endParaRPr sz="2000">
              <a:latin typeface="Carlito"/>
              <a:cs typeface="Carlito"/>
            </a:endParaRPr>
          </a:p>
          <a:p>
            <a:pPr marL="285115" marR="5080" indent="-273050" algn="just">
              <a:lnSpc>
                <a:spcPct val="100000"/>
              </a:lnSpc>
              <a:spcBef>
                <a:spcPts val="480"/>
              </a:spcBef>
              <a:buClr>
                <a:srgbClr val="FF8700"/>
              </a:buClr>
              <a:buFont typeface="Georgia"/>
              <a:buChar char="●"/>
              <a:tabLst>
                <a:tab pos="285750" algn="l"/>
              </a:tabLst>
            </a:pPr>
            <a:r>
              <a:rPr sz="2000" spc="-5" dirty="0">
                <a:latin typeface="Carlito"/>
                <a:cs typeface="Carlito"/>
              </a:rPr>
              <a:t>Industry 4.0, </a:t>
            </a:r>
            <a:r>
              <a:rPr sz="2000" spc="-10" dirty="0">
                <a:latin typeface="Carlito"/>
                <a:cs typeface="Carlito"/>
              </a:rPr>
              <a:t>was </a:t>
            </a:r>
            <a:r>
              <a:rPr sz="2000" spc="-15" dirty="0">
                <a:latin typeface="Carlito"/>
                <a:cs typeface="Carlito"/>
              </a:rPr>
              <a:t>first </a:t>
            </a:r>
            <a:r>
              <a:rPr sz="2000" spc="-5" dirty="0">
                <a:latin typeface="Carlito"/>
                <a:cs typeface="Carlito"/>
              </a:rPr>
              <a:t>declared </a:t>
            </a:r>
            <a:r>
              <a:rPr sz="2000" spc="-15" dirty="0">
                <a:latin typeface="Carlito"/>
                <a:cs typeface="Carlito"/>
              </a:rPr>
              <a:t>by </a:t>
            </a:r>
            <a:r>
              <a:rPr sz="2000" spc="-5" dirty="0">
                <a:latin typeface="Carlito"/>
                <a:cs typeface="Carlito"/>
              </a:rPr>
              <a:t>German </a:t>
            </a:r>
            <a:r>
              <a:rPr sz="2000" spc="-10" dirty="0">
                <a:latin typeface="Carlito"/>
                <a:cs typeface="Carlito"/>
              </a:rPr>
              <a:t>government </a:t>
            </a:r>
            <a:r>
              <a:rPr sz="2000" spc="-5" dirty="0">
                <a:latin typeface="Carlito"/>
                <a:cs typeface="Carlito"/>
              </a:rPr>
              <a:t>during  Hannover </a:t>
            </a:r>
            <a:r>
              <a:rPr sz="2000" spc="-10" dirty="0">
                <a:latin typeface="Carlito"/>
                <a:cs typeface="Carlito"/>
              </a:rPr>
              <a:t>Fair </a:t>
            </a:r>
            <a:r>
              <a:rPr sz="2000" spc="-5" dirty="0">
                <a:latin typeface="Carlito"/>
                <a:cs typeface="Carlito"/>
              </a:rPr>
              <a:t>in </a:t>
            </a:r>
            <a:r>
              <a:rPr sz="2000" dirty="0">
                <a:latin typeface="Carlito"/>
                <a:cs typeface="Carlito"/>
              </a:rPr>
              <a:t>2011 as the </a:t>
            </a:r>
            <a:r>
              <a:rPr sz="2000" spc="-5" dirty="0">
                <a:latin typeface="Carlito"/>
                <a:cs typeface="Carlito"/>
              </a:rPr>
              <a:t>beginning of </a:t>
            </a:r>
            <a:r>
              <a:rPr sz="2000" dirty="0">
                <a:latin typeface="Carlito"/>
                <a:cs typeface="Carlito"/>
              </a:rPr>
              <a:t>the 4th </a:t>
            </a:r>
            <a:r>
              <a:rPr sz="2000" spc="-5" dirty="0">
                <a:latin typeface="Carlito"/>
                <a:cs typeface="Carlito"/>
              </a:rPr>
              <a:t>industrial  </a:t>
            </a:r>
            <a:r>
              <a:rPr sz="2000" spc="-10" dirty="0">
                <a:latin typeface="Carlito"/>
                <a:cs typeface="Carlito"/>
              </a:rPr>
              <a:t>revolution.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98409" y="3500628"/>
            <a:ext cx="4880936" cy="23635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240">
              <a:lnSpc>
                <a:spcPts val="1664"/>
              </a:lnSpc>
            </a:pPr>
            <a:fld id="{81D60167-4931-47E6-BA6A-407CBD079E47}" type="slidenum">
              <a:rPr dirty="0">
                <a:latin typeface="Georgia"/>
                <a:cs typeface="Georgia"/>
              </a:rPr>
              <a:t>12</a:t>
            </a:fld>
            <a:endParaRPr dirty="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7910" y="244602"/>
            <a:ext cx="77577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3600" b="0" dirty="0">
                <a:latin typeface="Arial"/>
                <a:cs typeface="Arial"/>
              </a:rPr>
              <a:t>Module </a:t>
            </a:r>
            <a:r>
              <a:rPr sz="3600" b="0" spc="-5" dirty="0">
                <a:latin typeface="Arial"/>
                <a:cs typeface="Arial"/>
              </a:rPr>
              <a:t>1 </a:t>
            </a:r>
            <a:r>
              <a:rPr sz="3600" b="0" dirty="0">
                <a:latin typeface="Arial"/>
                <a:cs typeface="Arial"/>
              </a:rPr>
              <a:t>– </a:t>
            </a:r>
            <a:r>
              <a:rPr sz="3600" b="0" spc="-20" dirty="0">
                <a:latin typeface="Arial"/>
                <a:cs typeface="Arial"/>
              </a:rPr>
              <a:t>Timeline </a:t>
            </a:r>
            <a:r>
              <a:rPr sz="3600" b="0" spc="-5" dirty="0">
                <a:latin typeface="Arial"/>
                <a:cs typeface="Arial"/>
              </a:rPr>
              <a:t>1</a:t>
            </a:r>
            <a:r>
              <a:rPr sz="3600" b="0" spc="-7" baseline="25462" dirty="0">
                <a:latin typeface="Arial"/>
                <a:cs typeface="Arial"/>
              </a:rPr>
              <a:t>st </a:t>
            </a:r>
            <a:r>
              <a:rPr sz="3600" b="0" dirty="0">
                <a:latin typeface="Arial"/>
                <a:cs typeface="Arial"/>
              </a:rPr>
              <a:t>Ind.</a:t>
            </a:r>
            <a:r>
              <a:rPr sz="3600" b="0" spc="-405" dirty="0">
                <a:latin typeface="Arial"/>
                <a:cs typeface="Arial"/>
              </a:rPr>
              <a:t> </a:t>
            </a:r>
            <a:r>
              <a:rPr sz="3600" b="0" spc="-5" dirty="0">
                <a:latin typeface="Arial"/>
                <a:cs typeface="Arial"/>
              </a:rPr>
              <a:t>revolution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56793" y="3603497"/>
            <a:ext cx="1297305" cy="518159"/>
          </a:xfrm>
          <a:custGeom>
            <a:avLst/>
            <a:gdLst/>
            <a:ahLst/>
            <a:cxnLst/>
            <a:rect l="l" t="t" r="r" b="b"/>
            <a:pathLst>
              <a:path w="1297305" h="518160">
                <a:moveTo>
                  <a:pt x="0" y="0"/>
                </a:moveTo>
                <a:lnTo>
                  <a:pt x="1037844" y="0"/>
                </a:lnTo>
                <a:lnTo>
                  <a:pt x="1296924" y="259079"/>
                </a:lnTo>
                <a:lnTo>
                  <a:pt x="1037844" y="518159"/>
                </a:lnTo>
                <a:lnTo>
                  <a:pt x="0" y="518159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80745" y="3661409"/>
            <a:ext cx="60134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latin typeface="Georgia"/>
                <a:cs typeface="Georgia"/>
              </a:rPr>
              <a:t>17</a:t>
            </a:r>
            <a:r>
              <a:rPr sz="2100" spc="-10" dirty="0">
                <a:latin typeface="Georgia"/>
                <a:cs typeface="Georgia"/>
              </a:rPr>
              <a:t>0</a:t>
            </a:r>
            <a:r>
              <a:rPr sz="2100" dirty="0">
                <a:latin typeface="Georgia"/>
                <a:cs typeface="Georgia"/>
              </a:rPr>
              <a:t>0</a:t>
            </a:r>
            <a:endParaRPr sz="2100">
              <a:latin typeface="Georgia"/>
              <a:cs typeface="Georgi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281620" y="3390900"/>
            <a:ext cx="7548880" cy="744220"/>
            <a:chOff x="1281620" y="3390900"/>
            <a:chExt cx="7548880" cy="744220"/>
          </a:xfrm>
        </p:grpSpPr>
        <p:sp>
          <p:nvSpPr>
            <p:cNvPr id="6" name="object 6"/>
            <p:cNvSpPr/>
            <p:nvPr/>
          </p:nvSpPr>
          <p:spPr>
            <a:xfrm>
              <a:off x="1294638" y="3603497"/>
              <a:ext cx="1297305" cy="518159"/>
            </a:xfrm>
            <a:custGeom>
              <a:avLst/>
              <a:gdLst/>
              <a:ahLst/>
              <a:cxnLst/>
              <a:rect l="l" t="t" r="r" b="b"/>
              <a:pathLst>
                <a:path w="1297305" h="518160">
                  <a:moveTo>
                    <a:pt x="1037844" y="0"/>
                  </a:moveTo>
                  <a:lnTo>
                    <a:pt x="0" y="0"/>
                  </a:lnTo>
                  <a:lnTo>
                    <a:pt x="259080" y="259079"/>
                  </a:lnTo>
                  <a:lnTo>
                    <a:pt x="0" y="518159"/>
                  </a:lnTo>
                  <a:lnTo>
                    <a:pt x="1037844" y="518159"/>
                  </a:lnTo>
                  <a:lnTo>
                    <a:pt x="1296924" y="259079"/>
                  </a:lnTo>
                  <a:lnTo>
                    <a:pt x="10378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294638" y="3603497"/>
              <a:ext cx="1297305" cy="518159"/>
            </a:xfrm>
            <a:custGeom>
              <a:avLst/>
              <a:gdLst/>
              <a:ahLst/>
              <a:cxnLst/>
              <a:rect l="l" t="t" r="r" b="b"/>
              <a:pathLst>
                <a:path w="1297305" h="518160">
                  <a:moveTo>
                    <a:pt x="0" y="0"/>
                  </a:moveTo>
                  <a:lnTo>
                    <a:pt x="1037844" y="0"/>
                  </a:lnTo>
                  <a:lnTo>
                    <a:pt x="1296924" y="259079"/>
                  </a:lnTo>
                  <a:lnTo>
                    <a:pt x="1037844" y="518159"/>
                  </a:lnTo>
                  <a:lnTo>
                    <a:pt x="0" y="518159"/>
                  </a:lnTo>
                  <a:lnTo>
                    <a:pt x="259080" y="259079"/>
                  </a:lnTo>
                  <a:lnTo>
                    <a:pt x="0" y="0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332482" y="3603497"/>
              <a:ext cx="1297305" cy="518159"/>
            </a:xfrm>
            <a:custGeom>
              <a:avLst/>
              <a:gdLst/>
              <a:ahLst/>
              <a:cxnLst/>
              <a:rect l="l" t="t" r="r" b="b"/>
              <a:pathLst>
                <a:path w="1297304" h="518160">
                  <a:moveTo>
                    <a:pt x="1037844" y="0"/>
                  </a:moveTo>
                  <a:lnTo>
                    <a:pt x="0" y="0"/>
                  </a:lnTo>
                  <a:lnTo>
                    <a:pt x="259080" y="259079"/>
                  </a:lnTo>
                  <a:lnTo>
                    <a:pt x="0" y="518159"/>
                  </a:lnTo>
                  <a:lnTo>
                    <a:pt x="1037844" y="518159"/>
                  </a:lnTo>
                  <a:lnTo>
                    <a:pt x="1296923" y="259079"/>
                  </a:lnTo>
                  <a:lnTo>
                    <a:pt x="10378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332482" y="3603497"/>
              <a:ext cx="1297305" cy="518159"/>
            </a:xfrm>
            <a:custGeom>
              <a:avLst/>
              <a:gdLst/>
              <a:ahLst/>
              <a:cxnLst/>
              <a:rect l="l" t="t" r="r" b="b"/>
              <a:pathLst>
                <a:path w="1297304" h="518160">
                  <a:moveTo>
                    <a:pt x="0" y="0"/>
                  </a:moveTo>
                  <a:lnTo>
                    <a:pt x="1037844" y="0"/>
                  </a:lnTo>
                  <a:lnTo>
                    <a:pt x="1296923" y="259079"/>
                  </a:lnTo>
                  <a:lnTo>
                    <a:pt x="1037844" y="518159"/>
                  </a:lnTo>
                  <a:lnTo>
                    <a:pt x="0" y="518159"/>
                  </a:lnTo>
                  <a:lnTo>
                    <a:pt x="259080" y="259079"/>
                  </a:lnTo>
                  <a:lnTo>
                    <a:pt x="0" y="0"/>
                  </a:lnTo>
                  <a:close/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368802" y="3603497"/>
              <a:ext cx="1297305" cy="518159"/>
            </a:xfrm>
            <a:custGeom>
              <a:avLst/>
              <a:gdLst/>
              <a:ahLst/>
              <a:cxnLst/>
              <a:rect l="l" t="t" r="r" b="b"/>
              <a:pathLst>
                <a:path w="1297304" h="518160">
                  <a:moveTo>
                    <a:pt x="1037844" y="0"/>
                  </a:moveTo>
                  <a:lnTo>
                    <a:pt x="0" y="0"/>
                  </a:lnTo>
                  <a:lnTo>
                    <a:pt x="259080" y="259079"/>
                  </a:lnTo>
                  <a:lnTo>
                    <a:pt x="0" y="518159"/>
                  </a:lnTo>
                  <a:lnTo>
                    <a:pt x="1037844" y="518159"/>
                  </a:lnTo>
                  <a:lnTo>
                    <a:pt x="1296924" y="259079"/>
                  </a:lnTo>
                  <a:lnTo>
                    <a:pt x="10378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368802" y="3603497"/>
              <a:ext cx="1297305" cy="518159"/>
            </a:xfrm>
            <a:custGeom>
              <a:avLst/>
              <a:gdLst/>
              <a:ahLst/>
              <a:cxnLst/>
              <a:rect l="l" t="t" r="r" b="b"/>
              <a:pathLst>
                <a:path w="1297304" h="518160">
                  <a:moveTo>
                    <a:pt x="0" y="0"/>
                  </a:moveTo>
                  <a:lnTo>
                    <a:pt x="1037844" y="0"/>
                  </a:lnTo>
                  <a:lnTo>
                    <a:pt x="1296924" y="259079"/>
                  </a:lnTo>
                  <a:lnTo>
                    <a:pt x="1037844" y="518159"/>
                  </a:lnTo>
                  <a:lnTo>
                    <a:pt x="0" y="518159"/>
                  </a:lnTo>
                  <a:lnTo>
                    <a:pt x="259080" y="259079"/>
                  </a:lnTo>
                  <a:lnTo>
                    <a:pt x="0" y="0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406646" y="3603497"/>
              <a:ext cx="1297305" cy="518159"/>
            </a:xfrm>
            <a:custGeom>
              <a:avLst/>
              <a:gdLst/>
              <a:ahLst/>
              <a:cxnLst/>
              <a:rect l="l" t="t" r="r" b="b"/>
              <a:pathLst>
                <a:path w="1297304" h="518160">
                  <a:moveTo>
                    <a:pt x="1037843" y="0"/>
                  </a:moveTo>
                  <a:lnTo>
                    <a:pt x="0" y="0"/>
                  </a:lnTo>
                  <a:lnTo>
                    <a:pt x="259079" y="259079"/>
                  </a:lnTo>
                  <a:lnTo>
                    <a:pt x="0" y="518159"/>
                  </a:lnTo>
                  <a:lnTo>
                    <a:pt x="1037843" y="518159"/>
                  </a:lnTo>
                  <a:lnTo>
                    <a:pt x="1296924" y="259079"/>
                  </a:lnTo>
                  <a:lnTo>
                    <a:pt x="10378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406646" y="3603497"/>
              <a:ext cx="1297305" cy="518159"/>
            </a:xfrm>
            <a:custGeom>
              <a:avLst/>
              <a:gdLst/>
              <a:ahLst/>
              <a:cxnLst/>
              <a:rect l="l" t="t" r="r" b="b"/>
              <a:pathLst>
                <a:path w="1297304" h="518160">
                  <a:moveTo>
                    <a:pt x="0" y="0"/>
                  </a:moveTo>
                  <a:lnTo>
                    <a:pt x="1037843" y="0"/>
                  </a:lnTo>
                  <a:lnTo>
                    <a:pt x="1296924" y="259079"/>
                  </a:lnTo>
                  <a:lnTo>
                    <a:pt x="1037843" y="518159"/>
                  </a:lnTo>
                  <a:lnTo>
                    <a:pt x="0" y="518159"/>
                  </a:lnTo>
                  <a:lnTo>
                    <a:pt x="259079" y="259079"/>
                  </a:lnTo>
                  <a:lnTo>
                    <a:pt x="0" y="0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444490" y="3603497"/>
              <a:ext cx="1297305" cy="518159"/>
            </a:xfrm>
            <a:custGeom>
              <a:avLst/>
              <a:gdLst/>
              <a:ahLst/>
              <a:cxnLst/>
              <a:rect l="l" t="t" r="r" b="b"/>
              <a:pathLst>
                <a:path w="1297304" h="518160">
                  <a:moveTo>
                    <a:pt x="1037844" y="0"/>
                  </a:moveTo>
                  <a:lnTo>
                    <a:pt x="0" y="0"/>
                  </a:lnTo>
                  <a:lnTo>
                    <a:pt x="259080" y="259079"/>
                  </a:lnTo>
                  <a:lnTo>
                    <a:pt x="0" y="518159"/>
                  </a:lnTo>
                  <a:lnTo>
                    <a:pt x="1037844" y="518159"/>
                  </a:lnTo>
                  <a:lnTo>
                    <a:pt x="1296924" y="259079"/>
                  </a:lnTo>
                  <a:lnTo>
                    <a:pt x="10378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444490" y="3603497"/>
              <a:ext cx="1297305" cy="518159"/>
            </a:xfrm>
            <a:custGeom>
              <a:avLst/>
              <a:gdLst/>
              <a:ahLst/>
              <a:cxnLst/>
              <a:rect l="l" t="t" r="r" b="b"/>
              <a:pathLst>
                <a:path w="1297304" h="518160">
                  <a:moveTo>
                    <a:pt x="0" y="0"/>
                  </a:moveTo>
                  <a:lnTo>
                    <a:pt x="1037844" y="0"/>
                  </a:lnTo>
                  <a:lnTo>
                    <a:pt x="1296924" y="259079"/>
                  </a:lnTo>
                  <a:lnTo>
                    <a:pt x="1037844" y="518159"/>
                  </a:lnTo>
                  <a:lnTo>
                    <a:pt x="0" y="518159"/>
                  </a:lnTo>
                  <a:lnTo>
                    <a:pt x="259080" y="259079"/>
                  </a:lnTo>
                  <a:lnTo>
                    <a:pt x="0" y="0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482334" y="3603497"/>
              <a:ext cx="1297305" cy="518159"/>
            </a:xfrm>
            <a:custGeom>
              <a:avLst/>
              <a:gdLst/>
              <a:ahLst/>
              <a:cxnLst/>
              <a:rect l="l" t="t" r="r" b="b"/>
              <a:pathLst>
                <a:path w="1297304" h="518160">
                  <a:moveTo>
                    <a:pt x="1037843" y="0"/>
                  </a:moveTo>
                  <a:lnTo>
                    <a:pt x="0" y="0"/>
                  </a:lnTo>
                  <a:lnTo>
                    <a:pt x="259080" y="259079"/>
                  </a:lnTo>
                  <a:lnTo>
                    <a:pt x="0" y="518159"/>
                  </a:lnTo>
                  <a:lnTo>
                    <a:pt x="1037843" y="518159"/>
                  </a:lnTo>
                  <a:lnTo>
                    <a:pt x="1296923" y="259079"/>
                  </a:lnTo>
                  <a:lnTo>
                    <a:pt x="10378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482334" y="3603497"/>
              <a:ext cx="1297305" cy="518159"/>
            </a:xfrm>
            <a:custGeom>
              <a:avLst/>
              <a:gdLst/>
              <a:ahLst/>
              <a:cxnLst/>
              <a:rect l="l" t="t" r="r" b="b"/>
              <a:pathLst>
                <a:path w="1297304" h="518160">
                  <a:moveTo>
                    <a:pt x="0" y="0"/>
                  </a:moveTo>
                  <a:lnTo>
                    <a:pt x="1037843" y="0"/>
                  </a:lnTo>
                  <a:lnTo>
                    <a:pt x="1296923" y="259079"/>
                  </a:lnTo>
                  <a:lnTo>
                    <a:pt x="1037843" y="518159"/>
                  </a:lnTo>
                  <a:lnTo>
                    <a:pt x="0" y="518159"/>
                  </a:lnTo>
                  <a:lnTo>
                    <a:pt x="259080" y="259079"/>
                  </a:lnTo>
                  <a:lnTo>
                    <a:pt x="0" y="0"/>
                  </a:lnTo>
                  <a:close/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520178" y="3603497"/>
              <a:ext cx="1297305" cy="518159"/>
            </a:xfrm>
            <a:custGeom>
              <a:avLst/>
              <a:gdLst/>
              <a:ahLst/>
              <a:cxnLst/>
              <a:rect l="l" t="t" r="r" b="b"/>
              <a:pathLst>
                <a:path w="1297304" h="518160">
                  <a:moveTo>
                    <a:pt x="1037844" y="0"/>
                  </a:moveTo>
                  <a:lnTo>
                    <a:pt x="0" y="0"/>
                  </a:lnTo>
                  <a:lnTo>
                    <a:pt x="259079" y="259079"/>
                  </a:lnTo>
                  <a:lnTo>
                    <a:pt x="0" y="518159"/>
                  </a:lnTo>
                  <a:lnTo>
                    <a:pt x="1037844" y="518159"/>
                  </a:lnTo>
                  <a:lnTo>
                    <a:pt x="1296924" y="259079"/>
                  </a:lnTo>
                  <a:lnTo>
                    <a:pt x="10378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520178" y="3603497"/>
              <a:ext cx="1297305" cy="518159"/>
            </a:xfrm>
            <a:custGeom>
              <a:avLst/>
              <a:gdLst/>
              <a:ahLst/>
              <a:cxnLst/>
              <a:rect l="l" t="t" r="r" b="b"/>
              <a:pathLst>
                <a:path w="1297304" h="518160">
                  <a:moveTo>
                    <a:pt x="0" y="0"/>
                  </a:moveTo>
                  <a:lnTo>
                    <a:pt x="1037844" y="0"/>
                  </a:lnTo>
                  <a:lnTo>
                    <a:pt x="1296924" y="259079"/>
                  </a:lnTo>
                  <a:lnTo>
                    <a:pt x="1037844" y="518159"/>
                  </a:lnTo>
                  <a:lnTo>
                    <a:pt x="0" y="518159"/>
                  </a:lnTo>
                  <a:lnTo>
                    <a:pt x="259079" y="259079"/>
                  </a:lnTo>
                  <a:lnTo>
                    <a:pt x="0" y="0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909816" y="3390900"/>
              <a:ext cx="76200" cy="290195"/>
            </a:xfrm>
            <a:custGeom>
              <a:avLst/>
              <a:gdLst/>
              <a:ahLst/>
              <a:cxnLst/>
              <a:rect l="l" t="t" r="r" b="b"/>
              <a:pathLst>
                <a:path w="76200" h="290195">
                  <a:moveTo>
                    <a:pt x="31750" y="215153"/>
                  </a:moveTo>
                  <a:lnTo>
                    <a:pt x="23252" y="216874"/>
                  </a:lnTo>
                  <a:lnTo>
                    <a:pt x="11144" y="225059"/>
                  </a:lnTo>
                  <a:lnTo>
                    <a:pt x="2988" y="237174"/>
                  </a:lnTo>
                  <a:lnTo>
                    <a:pt x="0" y="251968"/>
                  </a:lnTo>
                  <a:lnTo>
                    <a:pt x="2988" y="266815"/>
                  </a:lnTo>
                  <a:lnTo>
                    <a:pt x="11144" y="278923"/>
                  </a:lnTo>
                  <a:lnTo>
                    <a:pt x="23252" y="287079"/>
                  </a:lnTo>
                  <a:lnTo>
                    <a:pt x="38100" y="290068"/>
                  </a:lnTo>
                  <a:lnTo>
                    <a:pt x="52947" y="287079"/>
                  </a:lnTo>
                  <a:lnTo>
                    <a:pt x="65055" y="278923"/>
                  </a:lnTo>
                  <a:lnTo>
                    <a:pt x="73211" y="266815"/>
                  </a:lnTo>
                  <a:lnTo>
                    <a:pt x="76200" y="251968"/>
                  </a:lnTo>
                  <a:lnTo>
                    <a:pt x="31750" y="251968"/>
                  </a:lnTo>
                  <a:lnTo>
                    <a:pt x="31750" y="215153"/>
                  </a:lnTo>
                  <a:close/>
                </a:path>
                <a:path w="76200" h="290195">
                  <a:moveTo>
                    <a:pt x="38100" y="213867"/>
                  </a:moveTo>
                  <a:lnTo>
                    <a:pt x="31750" y="215153"/>
                  </a:lnTo>
                  <a:lnTo>
                    <a:pt x="31750" y="251968"/>
                  </a:lnTo>
                  <a:lnTo>
                    <a:pt x="44450" y="251968"/>
                  </a:lnTo>
                  <a:lnTo>
                    <a:pt x="44450" y="215153"/>
                  </a:lnTo>
                  <a:lnTo>
                    <a:pt x="38100" y="213867"/>
                  </a:lnTo>
                  <a:close/>
                </a:path>
                <a:path w="76200" h="290195">
                  <a:moveTo>
                    <a:pt x="44450" y="215153"/>
                  </a:moveTo>
                  <a:lnTo>
                    <a:pt x="44450" y="251968"/>
                  </a:lnTo>
                  <a:lnTo>
                    <a:pt x="76200" y="251968"/>
                  </a:lnTo>
                  <a:lnTo>
                    <a:pt x="73211" y="237174"/>
                  </a:lnTo>
                  <a:lnTo>
                    <a:pt x="65055" y="225059"/>
                  </a:lnTo>
                  <a:lnTo>
                    <a:pt x="52947" y="216874"/>
                  </a:lnTo>
                  <a:lnTo>
                    <a:pt x="44450" y="215153"/>
                  </a:lnTo>
                  <a:close/>
                </a:path>
                <a:path w="76200" h="290195">
                  <a:moveTo>
                    <a:pt x="31750" y="74921"/>
                  </a:moveTo>
                  <a:lnTo>
                    <a:pt x="31750" y="215153"/>
                  </a:lnTo>
                  <a:lnTo>
                    <a:pt x="38100" y="213867"/>
                  </a:lnTo>
                  <a:lnTo>
                    <a:pt x="44450" y="213867"/>
                  </a:lnTo>
                  <a:lnTo>
                    <a:pt x="44450" y="76200"/>
                  </a:lnTo>
                  <a:lnTo>
                    <a:pt x="38100" y="76200"/>
                  </a:lnTo>
                  <a:lnTo>
                    <a:pt x="31750" y="74921"/>
                  </a:lnTo>
                  <a:close/>
                </a:path>
                <a:path w="76200" h="290195">
                  <a:moveTo>
                    <a:pt x="44450" y="213867"/>
                  </a:moveTo>
                  <a:lnTo>
                    <a:pt x="38100" y="213867"/>
                  </a:lnTo>
                  <a:lnTo>
                    <a:pt x="44450" y="215153"/>
                  </a:lnTo>
                  <a:lnTo>
                    <a:pt x="44450" y="213867"/>
                  </a:lnTo>
                  <a:close/>
                </a:path>
                <a:path w="76200" h="290195">
                  <a:moveTo>
                    <a:pt x="44450" y="38100"/>
                  </a:moveTo>
                  <a:lnTo>
                    <a:pt x="31750" y="38100"/>
                  </a:lnTo>
                  <a:lnTo>
                    <a:pt x="31750" y="74921"/>
                  </a:lnTo>
                  <a:lnTo>
                    <a:pt x="38100" y="76200"/>
                  </a:lnTo>
                  <a:lnTo>
                    <a:pt x="44450" y="74921"/>
                  </a:lnTo>
                  <a:lnTo>
                    <a:pt x="44450" y="38100"/>
                  </a:lnTo>
                  <a:close/>
                </a:path>
                <a:path w="76200" h="290195">
                  <a:moveTo>
                    <a:pt x="44450" y="74921"/>
                  </a:moveTo>
                  <a:lnTo>
                    <a:pt x="38100" y="76200"/>
                  </a:lnTo>
                  <a:lnTo>
                    <a:pt x="44450" y="76200"/>
                  </a:lnTo>
                  <a:lnTo>
                    <a:pt x="44450" y="74921"/>
                  </a:lnTo>
                  <a:close/>
                </a:path>
                <a:path w="76200" h="290195">
                  <a:moveTo>
                    <a:pt x="38100" y="0"/>
                  </a:moveTo>
                  <a:lnTo>
                    <a:pt x="23252" y="2988"/>
                  </a:lnTo>
                  <a:lnTo>
                    <a:pt x="11144" y="11144"/>
                  </a:lnTo>
                  <a:lnTo>
                    <a:pt x="2988" y="23252"/>
                  </a:lnTo>
                  <a:lnTo>
                    <a:pt x="0" y="38100"/>
                  </a:lnTo>
                  <a:lnTo>
                    <a:pt x="2988" y="52947"/>
                  </a:lnTo>
                  <a:lnTo>
                    <a:pt x="11144" y="65055"/>
                  </a:lnTo>
                  <a:lnTo>
                    <a:pt x="23252" y="73211"/>
                  </a:lnTo>
                  <a:lnTo>
                    <a:pt x="31750" y="74921"/>
                  </a:lnTo>
                  <a:lnTo>
                    <a:pt x="31750" y="38100"/>
                  </a:lnTo>
                  <a:lnTo>
                    <a:pt x="76200" y="38100"/>
                  </a:lnTo>
                  <a:lnTo>
                    <a:pt x="73211" y="23252"/>
                  </a:lnTo>
                  <a:lnTo>
                    <a:pt x="65055" y="11144"/>
                  </a:lnTo>
                  <a:lnTo>
                    <a:pt x="52947" y="2988"/>
                  </a:lnTo>
                  <a:lnTo>
                    <a:pt x="38100" y="0"/>
                  </a:lnTo>
                  <a:close/>
                </a:path>
                <a:path w="76200" h="290195">
                  <a:moveTo>
                    <a:pt x="76200" y="38100"/>
                  </a:moveTo>
                  <a:lnTo>
                    <a:pt x="44450" y="38100"/>
                  </a:lnTo>
                  <a:lnTo>
                    <a:pt x="44450" y="74921"/>
                  </a:lnTo>
                  <a:lnTo>
                    <a:pt x="52947" y="73211"/>
                  </a:lnTo>
                  <a:lnTo>
                    <a:pt x="65055" y="65055"/>
                  </a:lnTo>
                  <a:lnTo>
                    <a:pt x="73211" y="52947"/>
                  </a:lnTo>
                  <a:lnTo>
                    <a:pt x="76200" y="381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6560057" y="3151758"/>
            <a:ext cx="69596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Georgia"/>
                <a:cs typeface="Georgia"/>
              </a:rPr>
              <a:t>Today</a:t>
            </a:r>
            <a:r>
              <a:rPr sz="1000" spc="-75" dirty="0">
                <a:latin typeface="Georgia"/>
                <a:cs typeface="Georgia"/>
              </a:rPr>
              <a:t> </a:t>
            </a:r>
            <a:r>
              <a:rPr sz="1000" spc="-5" dirty="0">
                <a:latin typeface="Georgia"/>
                <a:cs typeface="Georgia"/>
              </a:rPr>
              <a:t>2020</a:t>
            </a:r>
            <a:endParaRPr sz="1000">
              <a:latin typeface="Georgia"/>
              <a:cs typeface="Georgi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523990" y="4422775"/>
            <a:ext cx="68199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Georgia"/>
                <a:cs typeface="Georgia"/>
              </a:rPr>
              <a:t>Hannover  Fair </a:t>
            </a:r>
            <a:r>
              <a:rPr sz="1000" spc="-10" dirty="0">
                <a:latin typeface="Georgia"/>
                <a:cs typeface="Georgia"/>
              </a:rPr>
              <a:t>in</a:t>
            </a:r>
            <a:r>
              <a:rPr sz="1000" spc="-85" dirty="0">
                <a:latin typeface="Georgia"/>
                <a:cs typeface="Georgia"/>
              </a:rPr>
              <a:t> </a:t>
            </a:r>
            <a:r>
              <a:rPr sz="1000" spc="-5" dirty="0">
                <a:latin typeface="Georgia"/>
                <a:cs typeface="Georgia"/>
              </a:rPr>
              <a:t>2011</a:t>
            </a:r>
            <a:endParaRPr sz="1000">
              <a:latin typeface="Georgia"/>
              <a:cs typeface="Georgi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766559" y="4066032"/>
            <a:ext cx="76200" cy="364490"/>
          </a:xfrm>
          <a:custGeom>
            <a:avLst/>
            <a:gdLst/>
            <a:ahLst/>
            <a:cxnLst/>
            <a:rect l="l" t="t" r="r" b="b"/>
            <a:pathLst>
              <a:path w="76200" h="364489">
                <a:moveTo>
                  <a:pt x="31750" y="289314"/>
                </a:moveTo>
                <a:lnTo>
                  <a:pt x="23252" y="291024"/>
                </a:lnTo>
                <a:lnTo>
                  <a:pt x="11144" y="299180"/>
                </a:lnTo>
                <a:lnTo>
                  <a:pt x="2988" y="311288"/>
                </a:lnTo>
                <a:lnTo>
                  <a:pt x="0" y="326136"/>
                </a:lnTo>
                <a:lnTo>
                  <a:pt x="2988" y="340983"/>
                </a:lnTo>
                <a:lnTo>
                  <a:pt x="11144" y="353091"/>
                </a:lnTo>
                <a:lnTo>
                  <a:pt x="23252" y="361247"/>
                </a:lnTo>
                <a:lnTo>
                  <a:pt x="38100" y="364236"/>
                </a:lnTo>
                <a:lnTo>
                  <a:pt x="52947" y="361247"/>
                </a:lnTo>
                <a:lnTo>
                  <a:pt x="65055" y="353091"/>
                </a:lnTo>
                <a:lnTo>
                  <a:pt x="73211" y="340983"/>
                </a:lnTo>
                <a:lnTo>
                  <a:pt x="76200" y="326136"/>
                </a:lnTo>
                <a:lnTo>
                  <a:pt x="31750" y="326136"/>
                </a:lnTo>
                <a:lnTo>
                  <a:pt x="31750" y="289314"/>
                </a:lnTo>
                <a:close/>
              </a:path>
              <a:path w="76200" h="364489">
                <a:moveTo>
                  <a:pt x="38100" y="288036"/>
                </a:moveTo>
                <a:lnTo>
                  <a:pt x="31750" y="289314"/>
                </a:lnTo>
                <a:lnTo>
                  <a:pt x="31750" y="326136"/>
                </a:lnTo>
                <a:lnTo>
                  <a:pt x="44450" y="326136"/>
                </a:lnTo>
                <a:lnTo>
                  <a:pt x="44450" y="289314"/>
                </a:lnTo>
                <a:lnTo>
                  <a:pt x="38100" y="288036"/>
                </a:lnTo>
                <a:close/>
              </a:path>
              <a:path w="76200" h="364489">
                <a:moveTo>
                  <a:pt x="44450" y="289314"/>
                </a:moveTo>
                <a:lnTo>
                  <a:pt x="44450" y="326136"/>
                </a:lnTo>
                <a:lnTo>
                  <a:pt x="76200" y="326136"/>
                </a:lnTo>
                <a:lnTo>
                  <a:pt x="73211" y="311288"/>
                </a:lnTo>
                <a:lnTo>
                  <a:pt x="65055" y="299180"/>
                </a:lnTo>
                <a:lnTo>
                  <a:pt x="52947" y="291024"/>
                </a:lnTo>
                <a:lnTo>
                  <a:pt x="44450" y="289314"/>
                </a:lnTo>
                <a:close/>
              </a:path>
              <a:path w="76200" h="364489">
                <a:moveTo>
                  <a:pt x="31750" y="74921"/>
                </a:moveTo>
                <a:lnTo>
                  <a:pt x="31750" y="289314"/>
                </a:lnTo>
                <a:lnTo>
                  <a:pt x="38100" y="288036"/>
                </a:lnTo>
                <a:lnTo>
                  <a:pt x="44450" y="288036"/>
                </a:lnTo>
                <a:lnTo>
                  <a:pt x="44450" y="76200"/>
                </a:lnTo>
                <a:lnTo>
                  <a:pt x="38100" y="76200"/>
                </a:lnTo>
                <a:lnTo>
                  <a:pt x="31750" y="74921"/>
                </a:lnTo>
                <a:close/>
              </a:path>
              <a:path w="76200" h="364489">
                <a:moveTo>
                  <a:pt x="44450" y="288036"/>
                </a:moveTo>
                <a:lnTo>
                  <a:pt x="38100" y="288036"/>
                </a:lnTo>
                <a:lnTo>
                  <a:pt x="44450" y="289314"/>
                </a:lnTo>
                <a:lnTo>
                  <a:pt x="44450" y="288036"/>
                </a:lnTo>
                <a:close/>
              </a:path>
              <a:path w="76200" h="364489">
                <a:moveTo>
                  <a:pt x="44450" y="38100"/>
                </a:moveTo>
                <a:lnTo>
                  <a:pt x="31750" y="38100"/>
                </a:lnTo>
                <a:lnTo>
                  <a:pt x="31750" y="74921"/>
                </a:lnTo>
                <a:lnTo>
                  <a:pt x="38100" y="76200"/>
                </a:lnTo>
                <a:lnTo>
                  <a:pt x="44450" y="74921"/>
                </a:lnTo>
                <a:lnTo>
                  <a:pt x="44450" y="38100"/>
                </a:lnTo>
                <a:close/>
              </a:path>
              <a:path w="76200" h="364489">
                <a:moveTo>
                  <a:pt x="44450" y="74921"/>
                </a:moveTo>
                <a:lnTo>
                  <a:pt x="38100" y="76200"/>
                </a:lnTo>
                <a:lnTo>
                  <a:pt x="44450" y="76200"/>
                </a:lnTo>
                <a:lnTo>
                  <a:pt x="44450" y="74921"/>
                </a:lnTo>
                <a:close/>
              </a:path>
              <a:path w="76200" h="364489">
                <a:moveTo>
                  <a:pt x="38100" y="0"/>
                </a:moveTo>
                <a:lnTo>
                  <a:pt x="23252" y="2988"/>
                </a:lnTo>
                <a:lnTo>
                  <a:pt x="11144" y="11144"/>
                </a:lnTo>
                <a:lnTo>
                  <a:pt x="2988" y="23252"/>
                </a:lnTo>
                <a:lnTo>
                  <a:pt x="0" y="38100"/>
                </a:lnTo>
                <a:lnTo>
                  <a:pt x="2988" y="52947"/>
                </a:lnTo>
                <a:lnTo>
                  <a:pt x="11144" y="65055"/>
                </a:lnTo>
                <a:lnTo>
                  <a:pt x="23252" y="73211"/>
                </a:lnTo>
                <a:lnTo>
                  <a:pt x="31750" y="74921"/>
                </a:lnTo>
                <a:lnTo>
                  <a:pt x="31750" y="38100"/>
                </a:lnTo>
                <a:lnTo>
                  <a:pt x="76200" y="38100"/>
                </a:lnTo>
                <a:lnTo>
                  <a:pt x="73211" y="23252"/>
                </a:lnTo>
                <a:lnTo>
                  <a:pt x="65055" y="11144"/>
                </a:lnTo>
                <a:lnTo>
                  <a:pt x="52947" y="2988"/>
                </a:lnTo>
                <a:lnTo>
                  <a:pt x="38100" y="0"/>
                </a:lnTo>
                <a:close/>
              </a:path>
              <a:path w="76200" h="364489">
                <a:moveTo>
                  <a:pt x="76200" y="38100"/>
                </a:moveTo>
                <a:lnTo>
                  <a:pt x="44450" y="38100"/>
                </a:lnTo>
                <a:lnTo>
                  <a:pt x="44450" y="74921"/>
                </a:lnTo>
                <a:lnTo>
                  <a:pt x="52947" y="73211"/>
                </a:lnTo>
                <a:lnTo>
                  <a:pt x="65055" y="65055"/>
                </a:lnTo>
                <a:lnTo>
                  <a:pt x="73211" y="52947"/>
                </a:lnTo>
                <a:lnTo>
                  <a:pt x="76200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582269" y="4431538"/>
            <a:ext cx="75819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Georgia"/>
                <a:cs typeface="Georgia"/>
              </a:rPr>
              <a:t>1733</a:t>
            </a:r>
            <a:r>
              <a:rPr sz="1000" spc="-20" dirty="0">
                <a:latin typeface="Georgia"/>
                <a:cs typeface="Georgia"/>
              </a:rPr>
              <a:t> </a:t>
            </a:r>
            <a:r>
              <a:rPr sz="1000" spc="-10" dirty="0">
                <a:latin typeface="Georgia"/>
                <a:cs typeface="Georgia"/>
              </a:rPr>
              <a:t>The</a:t>
            </a:r>
            <a:endParaRPr sz="10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</a:pPr>
            <a:r>
              <a:rPr sz="1000" spc="-5" dirty="0">
                <a:latin typeface="Georgia"/>
                <a:cs typeface="Georgia"/>
              </a:rPr>
              <a:t>flying</a:t>
            </a:r>
            <a:r>
              <a:rPr sz="1000" spc="-70" dirty="0">
                <a:latin typeface="Georgia"/>
                <a:cs typeface="Georgia"/>
              </a:rPr>
              <a:t> </a:t>
            </a:r>
            <a:r>
              <a:rPr sz="1000" spc="-5" dirty="0">
                <a:latin typeface="Georgia"/>
                <a:cs typeface="Georgia"/>
              </a:rPr>
              <a:t>shuttle</a:t>
            </a:r>
            <a:endParaRPr sz="1000">
              <a:latin typeface="Georgia"/>
              <a:cs typeface="Georgi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194612" y="4850638"/>
            <a:ext cx="89916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Georgia"/>
                <a:cs typeface="Georgia"/>
              </a:rPr>
              <a:t>1764 -</a:t>
            </a:r>
            <a:r>
              <a:rPr sz="1000" spc="-80" dirty="0">
                <a:latin typeface="Georgia"/>
                <a:cs typeface="Georgia"/>
              </a:rPr>
              <a:t> </a:t>
            </a:r>
            <a:r>
              <a:rPr sz="1000" spc="-5" dirty="0">
                <a:latin typeface="Georgia"/>
                <a:cs typeface="Georgia"/>
              </a:rPr>
              <a:t>Spinning</a:t>
            </a:r>
            <a:endParaRPr sz="10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</a:pPr>
            <a:r>
              <a:rPr sz="1000" spc="-5" dirty="0">
                <a:latin typeface="Georgia"/>
                <a:cs typeface="Georgia"/>
              </a:rPr>
              <a:t>Jenny</a:t>
            </a:r>
            <a:endParaRPr sz="1000">
              <a:latin typeface="Georgia"/>
              <a:cs typeface="Georgia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861060" y="3259835"/>
            <a:ext cx="2453640" cy="1504315"/>
          </a:xfrm>
          <a:custGeom>
            <a:avLst/>
            <a:gdLst/>
            <a:ahLst/>
            <a:cxnLst/>
            <a:rect l="l" t="t" r="r" b="b"/>
            <a:pathLst>
              <a:path w="2453640" h="1504314">
                <a:moveTo>
                  <a:pt x="76200" y="844296"/>
                </a:moveTo>
                <a:lnTo>
                  <a:pt x="73202" y="829449"/>
                </a:lnTo>
                <a:lnTo>
                  <a:pt x="65036" y="817346"/>
                </a:lnTo>
                <a:lnTo>
                  <a:pt x="52920" y="809193"/>
                </a:lnTo>
                <a:lnTo>
                  <a:pt x="38100" y="806196"/>
                </a:lnTo>
                <a:lnTo>
                  <a:pt x="23266" y="809193"/>
                </a:lnTo>
                <a:lnTo>
                  <a:pt x="11150" y="817346"/>
                </a:lnTo>
                <a:lnTo>
                  <a:pt x="2984" y="829449"/>
                </a:lnTo>
                <a:lnTo>
                  <a:pt x="0" y="844296"/>
                </a:lnTo>
                <a:lnTo>
                  <a:pt x="2984" y="859155"/>
                </a:lnTo>
                <a:lnTo>
                  <a:pt x="11150" y="871258"/>
                </a:lnTo>
                <a:lnTo>
                  <a:pt x="23266" y="879411"/>
                </a:lnTo>
                <a:lnTo>
                  <a:pt x="31750" y="881126"/>
                </a:lnTo>
                <a:lnTo>
                  <a:pt x="31750" y="1095514"/>
                </a:lnTo>
                <a:lnTo>
                  <a:pt x="23266" y="1097229"/>
                </a:lnTo>
                <a:lnTo>
                  <a:pt x="11150" y="1105382"/>
                </a:lnTo>
                <a:lnTo>
                  <a:pt x="2984" y="1117485"/>
                </a:lnTo>
                <a:lnTo>
                  <a:pt x="0" y="1132332"/>
                </a:lnTo>
                <a:lnTo>
                  <a:pt x="2984" y="1147191"/>
                </a:lnTo>
                <a:lnTo>
                  <a:pt x="11150" y="1159294"/>
                </a:lnTo>
                <a:lnTo>
                  <a:pt x="23266" y="1167447"/>
                </a:lnTo>
                <a:lnTo>
                  <a:pt x="38100" y="1170432"/>
                </a:lnTo>
                <a:lnTo>
                  <a:pt x="52920" y="1167447"/>
                </a:lnTo>
                <a:lnTo>
                  <a:pt x="65036" y="1159294"/>
                </a:lnTo>
                <a:lnTo>
                  <a:pt x="73202" y="1147191"/>
                </a:lnTo>
                <a:lnTo>
                  <a:pt x="76200" y="1132332"/>
                </a:lnTo>
                <a:lnTo>
                  <a:pt x="73202" y="1117485"/>
                </a:lnTo>
                <a:lnTo>
                  <a:pt x="65036" y="1105382"/>
                </a:lnTo>
                <a:lnTo>
                  <a:pt x="52920" y="1097229"/>
                </a:lnTo>
                <a:lnTo>
                  <a:pt x="44450" y="1095514"/>
                </a:lnTo>
                <a:lnTo>
                  <a:pt x="44450" y="1094232"/>
                </a:lnTo>
                <a:lnTo>
                  <a:pt x="44450" y="882396"/>
                </a:lnTo>
                <a:lnTo>
                  <a:pt x="44450" y="881126"/>
                </a:lnTo>
                <a:lnTo>
                  <a:pt x="52920" y="879411"/>
                </a:lnTo>
                <a:lnTo>
                  <a:pt x="65036" y="871258"/>
                </a:lnTo>
                <a:lnTo>
                  <a:pt x="73202" y="859155"/>
                </a:lnTo>
                <a:lnTo>
                  <a:pt x="76200" y="844296"/>
                </a:lnTo>
                <a:close/>
              </a:path>
              <a:path w="2453640" h="1504314">
                <a:moveTo>
                  <a:pt x="797052" y="853440"/>
                </a:moveTo>
                <a:lnTo>
                  <a:pt x="794054" y="838593"/>
                </a:lnTo>
                <a:lnTo>
                  <a:pt x="785901" y="826490"/>
                </a:lnTo>
                <a:lnTo>
                  <a:pt x="773798" y="818337"/>
                </a:lnTo>
                <a:lnTo>
                  <a:pt x="758952" y="815340"/>
                </a:lnTo>
                <a:lnTo>
                  <a:pt x="744093" y="818337"/>
                </a:lnTo>
                <a:lnTo>
                  <a:pt x="731989" y="826490"/>
                </a:lnTo>
                <a:lnTo>
                  <a:pt x="723836" y="838593"/>
                </a:lnTo>
                <a:lnTo>
                  <a:pt x="720852" y="853440"/>
                </a:lnTo>
                <a:lnTo>
                  <a:pt x="723836" y="868299"/>
                </a:lnTo>
                <a:lnTo>
                  <a:pt x="731989" y="880402"/>
                </a:lnTo>
                <a:lnTo>
                  <a:pt x="744093" y="888555"/>
                </a:lnTo>
                <a:lnTo>
                  <a:pt x="752602" y="890270"/>
                </a:lnTo>
                <a:lnTo>
                  <a:pt x="752602" y="1429156"/>
                </a:lnTo>
                <a:lnTo>
                  <a:pt x="744093" y="1430870"/>
                </a:lnTo>
                <a:lnTo>
                  <a:pt x="731989" y="1439062"/>
                </a:lnTo>
                <a:lnTo>
                  <a:pt x="723836" y="1451178"/>
                </a:lnTo>
                <a:lnTo>
                  <a:pt x="720852" y="1465961"/>
                </a:lnTo>
                <a:lnTo>
                  <a:pt x="723836" y="1480820"/>
                </a:lnTo>
                <a:lnTo>
                  <a:pt x="731989" y="1492923"/>
                </a:lnTo>
                <a:lnTo>
                  <a:pt x="744093" y="1501076"/>
                </a:lnTo>
                <a:lnTo>
                  <a:pt x="758952" y="1504061"/>
                </a:lnTo>
                <a:lnTo>
                  <a:pt x="773798" y="1501076"/>
                </a:lnTo>
                <a:lnTo>
                  <a:pt x="785901" y="1492923"/>
                </a:lnTo>
                <a:lnTo>
                  <a:pt x="794054" y="1480820"/>
                </a:lnTo>
                <a:lnTo>
                  <a:pt x="797052" y="1465961"/>
                </a:lnTo>
                <a:lnTo>
                  <a:pt x="794054" y="1451178"/>
                </a:lnTo>
                <a:lnTo>
                  <a:pt x="785901" y="1439062"/>
                </a:lnTo>
                <a:lnTo>
                  <a:pt x="773798" y="1430870"/>
                </a:lnTo>
                <a:lnTo>
                  <a:pt x="765302" y="1429156"/>
                </a:lnTo>
                <a:lnTo>
                  <a:pt x="765302" y="1427861"/>
                </a:lnTo>
                <a:lnTo>
                  <a:pt x="765302" y="891540"/>
                </a:lnTo>
                <a:lnTo>
                  <a:pt x="765302" y="890270"/>
                </a:lnTo>
                <a:lnTo>
                  <a:pt x="773798" y="888555"/>
                </a:lnTo>
                <a:lnTo>
                  <a:pt x="785901" y="880402"/>
                </a:lnTo>
                <a:lnTo>
                  <a:pt x="794054" y="868299"/>
                </a:lnTo>
                <a:lnTo>
                  <a:pt x="797052" y="853440"/>
                </a:lnTo>
                <a:close/>
              </a:path>
              <a:path w="2453640" h="1504314">
                <a:moveTo>
                  <a:pt x="2237232" y="853440"/>
                </a:moveTo>
                <a:lnTo>
                  <a:pt x="2234234" y="838593"/>
                </a:lnTo>
                <a:lnTo>
                  <a:pt x="2226081" y="826490"/>
                </a:lnTo>
                <a:lnTo>
                  <a:pt x="2213978" y="818337"/>
                </a:lnTo>
                <a:lnTo>
                  <a:pt x="2199132" y="815340"/>
                </a:lnTo>
                <a:lnTo>
                  <a:pt x="2184273" y="818337"/>
                </a:lnTo>
                <a:lnTo>
                  <a:pt x="2172170" y="826490"/>
                </a:lnTo>
                <a:lnTo>
                  <a:pt x="2164016" y="838593"/>
                </a:lnTo>
                <a:lnTo>
                  <a:pt x="2161032" y="853440"/>
                </a:lnTo>
                <a:lnTo>
                  <a:pt x="2164016" y="868299"/>
                </a:lnTo>
                <a:lnTo>
                  <a:pt x="2172170" y="880402"/>
                </a:lnTo>
                <a:lnTo>
                  <a:pt x="2184273" y="888555"/>
                </a:lnTo>
                <a:lnTo>
                  <a:pt x="2192782" y="890270"/>
                </a:lnTo>
                <a:lnTo>
                  <a:pt x="2192782" y="1104658"/>
                </a:lnTo>
                <a:lnTo>
                  <a:pt x="2184273" y="1106373"/>
                </a:lnTo>
                <a:lnTo>
                  <a:pt x="2172170" y="1114526"/>
                </a:lnTo>
                <a:lnTo>
                  <a:pt x="2164016" y="1126629"/>
                </a:lnTo>
                <a:lnTo>
                  <a:pt x="2161032" y="1141476"/>
                </a:lnTo>
                <a:lnTo>
                  <a:pt x="2164016" y="1156335"/>
                </a:lnTo>
                <a:lnTo>
                  <a:pt x="2172170" y="1168438"/>
                </a:lnTo>
                <a:lnTo>
                  <a:pt x="2184273" y="1176591"/>
                </a:lnTo>
                <a:lnTo>
                  <a:pt x="2199132" y="1179576"/>
                </a:lnTo>
                <a:lnTo>
                  <a:pt x="2213978" y="1176591"/>
                </a:lnTo>
                <a:lnTo>
                  <a:pt x="2226081" y="1168438"/>
                </a:lnTo>
                <a:lnTo>
                  <a:pt x="2234234" y="1156335"/>
                </a:lnTo>
                <a:lnTo>
                  <a:pt x="2237232" y="1141476"/>
                </a:lnTo>
                <a:lnTo>
                  <a:pt x="2234234" y="1126629"/>
                </a:lnTo>
                <a:lnTo>
                  <a:pt x="2226081" y="1114526"/>
                </a:lnTo>
                <a:lnTo>
                  <a:pt x="2213978" y="1106373"/>
                </a:lnTo>
                <a:lnTo>
                  <a:pt x="2205482" y="1104658"/>
                </a:lnTo>
                <a:lnTo>
                  <a:pt x="2205482" y="1103376"/>
                </a:lnTo>
                <a:lnTo>
                  <a:pt x="2205482" y="891540"/>
                </a:lnTo>
                <a:lnTo>
                  <a:pt x="2205482" y="890270"/>
                </a:lnTo>
                <a:lnTo>
                  <a:pt x="2213978" y="888555"/>
                </a:lnTo>
                <a:lnTo>
                  <a:pt x="2226081" y="880402"/>
                </a:lnTo>
                <a:lnTo>
                  <a:pt x="2234234" y="868299"/>
                </a:lnTo>
                <a:lnTo>
                  <a:pt x="2237232" y="853440"/>
                </a:lnTo>
                <a:close/>
              </a:path>
              <a:path w="2453640" h="1504314">
                <a:moveTo>
                  <a:pt x="2453640" y="38100"/>
                </a:moveTo>
                <a:lnTo>
                  <a:pt x="2450642" y="23253"/>
                </a:lnTo>
                <a:lnTo>
                  <a:pt x="2442489" y="11150"/>
                </a:lnTo>
                <a:lnTo>
                  <a:pt x="2430386" y="2997"/>
                </a:lnTo>
                <a:lnTo>
                  <a:pt x="2415540" y="0"/>
                </a:lnTo>
                <a:lnTo>
                  <a:pt x="2400681" y="2997"/>
                </a:lnTo>
                <a:lnTo>
                  <a:pt x="2388578" y="11150"/>
                </a:lnTo>
                <a:lnTo>
                  <a:pt x="2380424" y="23253"/>
                </a:lnTo>
                <a:lnTo>
                  <a:pt x="2377440" y="38100"/>
                </a:lnTo>
                <a:lnTo>
                  <a:pt x="2380424" y="52959"/>
                </a:lnTo>
                <a:lnTo>
                  <a:pt x="2388578" y="65062"/>
                </a:lnTo>
                <a:lnTo>
                  <a:pt x="2400681" y="73215"/>
                </a:lnTo>
                <a:lnTo>
                  <a:pt x="2409190" y="74930"/>
                </a:lnTo>
                <a:lnTo>
                  <a:pt x="2409190" y="289318"/>
                </a:lnTo>
                <a:lnTo>
                  <a:pt x="2400681" y="291033"/>
                </a:lnTo>
                <a:lnTo>
                  <a:pt x="2388578" y="299186"/>
                </a:lnTo>
                <a:lnTo>
                  <a:pt x="2380424" y="311289"/>
                </a:lnTo>
                <a:lnTo>
                  <a:pt x="2377440" y="326136"/>
                </a:lnTo>
                <a:lnTo>
                  <a:pt x="2380424" y="340995"/>
                </a:lnTo>
                <a:lnTo>
                  <a:pt x="2388578" y="353098"/>
                </a:lnTo>
                <a:lnTo>
                  <a:pt x="2400681" y="361251"/>
                </a:lnTo>
                <a:lnTo>
                  <a:pt x="2415540" y="364236"/>
                </a:lnTo>
                <a:lnTo>
                  <a:pt x="2430386" y="361251"/>
                </a:lnTo>
                <a:lnTo>
                  <a:pt x="2442489" y="353098"/>
                </a:lnTo>
                <a:lnTo>
                  <a:pt x="2450642" y="340995"/>
                </a:lnTo>
                <a:lnTo>
                  <a:pt x="2453640" y="326136"/>
                </a:lnTo>
                <a:lnTo>
                  <a:pt x="2450642" y="311289"/>
                </a:lnTo>
                <a:lnTo>
                  <a:pt x="2442489" y="299186"/>
                </a:lnTo>
                <a:lnTo>
                  <a:pt x="2430386" y="291033"/>
                </a:lnTo>
                <a:lnTo>
                  <a:pt x="2421890" y="289318"/>
                </a:lnTo>
                <a:lnTo>
                  <a:pt x="2421890" y="288036"/>
                </a:lnTo>
                <a:lnTo>
                  <a:pt x="2421890" y="76200"/>
                </a:lnTo>
                <a:lnTo>
                  <a:pt x="2421890" y="74930"/>
                </a:lnTo>
                <a:lnTo>
                  <a:pt x="2415540" y="76200"/>
                </a:lnTo>
                <a:lnTo>
                  <a:pt x="2421877" y="74930"/>
                </a:lnTo>
                <a:lnTo>
                  <a:pt x="2421890" y="38100"/>
                </a:lnTo>
                <a:lnTo>
                  <a:pt x="2421890" y="74930"/>
                </a:lnTo>
                <a:lnTo>
                  <a:pt x="2430386" y="73215"/>
                </a:lnTo>
                <a:lnTo>
                  <a:pt x="2442489" y="65062"/>
                </a:lnTo>
                <a:lnTo>
                  <a:pt x="2450642" y="52959"/>
                </a:lnTo>
                <a:lnTo>
                  <a:pt x="2453640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2598801" y="4545329"/>
            <a:ext cx="916940" cy="939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Georgia"/>
                <a:cs typeface="Georgia"/>
              </a:rPr>
              <a:t>1830 – The</a:t>
            </a:r>
            <a:r>
              <a:rPr sz="1000" spc="-80" dirty="0">
                <a:latin typeface="Georgia"/>
                <a:cs typeface="Georgia"/>
              </a:rPr>
              <a:t> </a:t>
            </a:r>
            <a:r>
              <a:rPr sz="1000" spc="-5" dirty="0">
                <a:latin typeface="Georgia"/>
                <a:cs typeface="Georgia"/>
              </a:rPr>
              <a:t>first  railway in the  world </a:t>
            </a:r>
            <a:r>
              <a:rPr sz="1000" spc="-10" dirty="0">
                <a:latin typeface="Georgia"/>
                <a:cs typeface="Georgia"/>
              </a:rPr>
              <a:t>was </a:t>
            </a:r>
            <a:r>
              <a:rPr sz="1000" spc="-5" dirty="0">
                <a:latin typeface="Georgia"/>
                <a:cs typeface="Georgia"/>
              </a:rPr>
              <a:t>built  </a:t>
            </a:r>
            <a:r>
              <a:rPr sz="1000" spc="-10" dirty="0">
                <a:latin typeface="Georgia"/>
                <a:cs typeface="Georgia"/>
              </a:rPr>
              <a:t>between  Manchester  </a:t>
            </a:r>
            <a:r>
              <a:rPr sz="1000" spc="-5" dirty="0">
                <a:latin typeface="Georgia"/>
                <a:cs typeface="Georgia"/>
              </a:rPr>
              <a:t>and</a:t>
            </a:r>
            <a:r>
              <a:rPr sz="1000" spc="-20" dirty="0">
                <a:latin typeface="Georgia"/>
                <a:cs typeface="Georgia"/>
              </a:rPr>
              <a:t> </a:t>
            </a:r>
            <a:r>
              <a:rPr sz="1000" spc="-10" dirty="0">
                <a:latin typeface="Georgia"/>
                <a:cs typeface="Georgia"/>
              </a:rPr>
              <a:t>Liverpool</a:t>
            </a:r>
            <a:endParaRPr sz="1000">
              <a:latin typeface="Georgia"/>
              <a:cs typeface="Georgia"/>
            </a:endParaRPr>
          </a:p>
        </p:txBody>
      </p:sp>
      <p:sp>
        <p:nvSpPr>
          <p:cNvPr id="37" name="object 3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240">
              <a:lnSpc>
                <a:spcPts val="1664"/>
              </a:lnSpc>
            </a:pPr>
            <a:fld id="{81D60167-4931-47E6-BA6A-407CBD079E47}" type="slidenum">
              <a:rPr dirty="0">
                <a:latin typeface="Georgia"/>
                <a:cs typeface="Georgia"/>
              </a:rPr>
              <a:t>13</a:t>
            </a:fld>
            <a:endParaRPr dirty="0">
              <a:latin typeface="Georgia"/>
              <a:cs typeface="Georgi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680717" y="1707007"/>
            <a:ext cx="6837045" cy="22999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8326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Georgia"/>
                <a:cs typeface="Georgia"/>
              </a:rPr>
              <a:t>Communication</a:t>
            </a:r>
            <a:endParaRPr sz="1800">
              <a:latin typeface="Georgia"/>
              <a:cs typeface="Georgia"/>
            </a:endParaRPr>
          </a:p>
          <a:p>
            <a:pPr marL="1083310" marR="4660265" indent="30480">
              <a:lnSpc>
                <a:spcPct val="100000"/>
              </a:lnSpc>
              <a:spcBef>
                <a:spcPts val="1210"/>
              </a:spcBef>
            </a:pPr>
            <a:r>
              <a:rPr sz="1000" spc="-5" dirty="0">
                <a:latin typeface="Georgia"/>
                <a:cs typeface="Georgia"/>
              </a:rPr>
              <a:t>1844 - Baltimore  and Washington  </a:t>
            </a:r>
            <a:r>
              <a:rPr sz="1000" spc="-10" dirty="0">
                <a:latin typeface="Georgia"/>
                <a:cs typeface="Georgia"/>
              </a:rPr>
              <a:t>shared </a:t>
            </a:r>
            <a:r>
              <a:rPr sz="1000" spc="-5" dirty="0">
                <a:latin typeface="Georgia"/>
                <a:cs typeface="Georgia"/>
              </a:rPr>
              <a:t>the world’s  first </a:t>
            </a:r>
            <a:r>
              <a:rPr sz="1000" spc="-10" dirty="0">
                <a:latin typeface="Georgia"/>
                <a:cs typeface="Georgia"/>
              </a:rPr>
              <a:t>telegraph </a:t>
            </a:r>
            <a:r>
              <a:rPr sz="1000" spc="-5" dirty="0">
                <a:latin typeface="Georgia"/>
                <a:cs typeface="Georgia"/>
              </a:rPr>
              <a:t>line  and </a:t>
            </a:r>
            <a:r>
              <a:rPr sz="1000" spc="-10" dirty="0">
                <a:latin typeface="Georgia"/>
                <a:cs typeface="Georgia"/>
              </a:rPr>
              <a:t>by </a:t>
            </a:r>
            <a:r>
              <a:rPr sz="1000" spc="-5" dirty="0">
                <a:latin typeface="Georgia"/>
                <a:cs typeface="Georgia"/>
              </a:rPr>
              <a:t>using this  innovation, news  could </a:t>
            </a:r>
            <a:r>
              <a:rPr sz="1000" spc="-10" dirty="0">
                <a:latin typeface="Georgia"/>
                <a:cs typeface="Georgia"/>
              </a:rPr>
              <a:t>be </a:t>
            </a:r>
            <a:r>
              <a:rPr sz="1000" spc="-5" dirty="0">
                <a:latin typeface="Georgia"/>
                <a:cs typeface="Georgia"/>
              </a:rPr>
              <a:t>sent</a:t>
            </a:r>
            <a:r>
              <a:rPr sz="1000" spc="-55" dirty="0">
                <a:latin typeface="Georgia"/>
                <a:cs typeface="Georgia"/>
              </a:rPr>
              <a:t> </a:t>
            </a:r>
            <a:r>
              <a:rPr sz="1000" spc="-5" dirty="0">
                <a:latin typeface="Georgia"/>
                <a:cs typeface="Georgia"/>
              </a:rPr>
              <a:t>faster</a:t>
            </a:r>
            <a:endParaRPr sz="1000">
              <a:latin typeface="Georgia"/>
              <a:cs typeface="Georgia"/>
            </a:endParaRPr>
          </a:p>
          <a:p>
            <a:pPr>
              <a:lnSpc>
                <a:spcPct val="100000"/>
              </a:lnSpc>
            </a:pPr>
            <a:endParaRPr sz="1100">
              <a:latin typeface="Georgia"/>
              <a:cs typeface="Georgia"/>
            </a:endParaRPr>
          </a:p>
          <a:p>
            <a:pPr>
              <a:lnSpc>
                <a:spcPct val="100000"/>
              </a:lnSpc>
            </a:pPr>
            <a:endParaRPr sz="11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95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1027430" algn="l"/>
                <a:tab pos="2075814" algn="l"/>
                <a:tab pos="3105785" algn="l"/>
                <a:tab pos="4156075" algn="l"/>
                <a:tab pos="5158740" algn="l"/>
                <a:tab pos="6207125" algn="l"/>
              </a:tabLst>
            </a:pPr>
            <a:r>
              <a:rPr sz="2100" dirty="0">
                <a:latin typeface="Georgia"/>
                <a:cs typeface="Georgia"/>
              </a:rPr>
              <a:t>1750	1</a:t>
            </a:r>
            <a:r>
              <a:rPr sz="2100" spc="-10" dirty="0">
                <a:latin typeface="Georgia"/>
                <a:cs typeface="Georgia"/>
              </a:rPr>
              <a:t>8</a:t>
            </a:r>
            <a:r>
              <a:rPr sz="2100" dirty="0">
                <a:latin typeface="Georgia"/>
                <a:cs typeface="Georgia"/>
              </a:rPr>
              <a:t>00	1</a:t>
            </a:r>
            <a:r>
              <a:rPr sz="2100" spc="-10" dirty="0">
                <a:latin typeface="Georgia"/>
                <a:cs typeface="Georgia"/>
              </a:rPr>
              <a:t>8</a:t>
            </a:r>
            <a:r>
              <a:rPr sz="2100" spc="-5" dirty="0">
                <a:latin typeface="Georgia"/>
                <a:cs typeface="Georgia"/>
              </a:rPr>
              <a:t>5</a:t>
            </a:r>
            <a:r>
              <a:rPr sz="2100" dirty="0">
                <a:latin typeface="Georgia"/>
                <a:cs typeface="Georgia"/>
              </a:rPr>
              <a:t>0	19</a:t>
            </a:r>
            <a:r>
              <a:rPr sz="2100" spc="-10" dirty="0">
                <a:latin typeface="Georgia"/>
                <a:cs typeface="Georgia"/>
              </a:rPr>
              <a:t>0</a:t>
            </a:r>
            <a:r>
              <a:rPr sz="2100" dirty="0">
                <a:latin typeface="Georgia"/>
                <a:cs typeface="Georgia"/>
              </a:rPr>
              <a:t>0	19</a:t>
            </a:r>
            <a:r>
              <a:rPr sz="2100" spc="-10" dirty="0">
                <a:latin typeface="Georgia"/>
                <a:cs typeface="Georgia"/>
              </a:rPr>
              <a:t>5</a:t>
            </a:r>
            <a:r>
              <a:rPr sz="2100" dirty="0">
                <a:latin typeface="Georgia"/>
                <a:cs typeface="Georgia"/>
              </a:rPr>
              <a:t>0	20</a:t>
            </a:r>
            <a:r>
              <a:rPr sz="2100" spc="-10" dirty="0">
                <a:latin typeface="Georgia"/>
                <a:cs typeface="Georgia"/>
              </a:rPr>
              <a:t>0</a:t>
            </a:r>
            <a:r>
              <a:rPr sz="2100" dirty="0">
                <a:latin typeface="Georgia"/>
                <a:cs typeface="Georgia"/>
              </a:rPr>
              <a:t>0	20</a:t>
            </a:r>
            <a:r>
              <a:rPr sz="2100" spc="-10" dirty="0">
                <a:latin typeface="Georgia"/>
                <a:cs typeface="Georgia"/>
              </a:rPr>
              <a:t>5</a:t>
            </a:r>
            <a:r>
              <a:rPr sz="2100" dirty="0">
                <a:latin typeface="Georgia"/>
                <a:cs typeface="Georgia"/>
              </a:rPr>
              <a:t>0</a:t>
            </a:r>
            <a:endParaRPr sz="2100">
              <a:latin typeface="Georgia"/>
              <a:cs typeface="Georgi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474722" y="5611164"/>
            <a:ext cx="203771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Georgia"/>
                <a:cs typeface="Georgia"/>
              </a:rPr>
              <a:t>Transportation of  people </a:t>
            </a:r>
            <a:r>
              <a:rPr sz="1800" dirty="0">
                <a:latin typeface="Georgia"/>
                <a:cs typeface="Georgia"/>
              </a:rPr>
              <a:t>and</a:t>
            </a:r>
            <a:r>
              <a:rPr sz="1800" spc="-4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material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10667" y="5624271"/>
            <a:ext cx="16211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Georgia"/>
                <a:cs typeface="Georgia"/>
              </a:rPr>
              <a:t>Textile</a:t>
            </a:r>
            <a:r>
              <a:rPr sz="1800" spc="-7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industry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04317" y="1038606"/>
            <a:ext cx="2003425" cy="666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tabLst>
                <a:tab pos="649605" algn="l"/>
                <a:tab pos="1312545" algn="l"/>
                <a:tab pos="1696720" algn="l"/>
              </a:tabLst>
            </a:pPr>
            <a:r>
              <a:rPr sz="1400" b="1" spc="-5" dirty="0">
                <a:latin typeface="Carlito"/>
                <a:cs typeface="Carlito"/>
              </a:rPr>
              <a:t>Wh</a:t>
            </a:r>
            <a:r>
              <a:rPr sz="1400" b="1" spc="-10" dirty="0">
                <a:latin typeface="Carlito"/>
                <a:cs typeface="Carlito"/>
              </a:rPr>
              <a:t>er</a:t>
            </a:r>
            <a:r>
              <a:rPr sz="1400" b="1" dirty="0">
                <a:latin typeface="Carlito"/>
                <a:cs typeface="Carlito"/>
              </a:rPr>
              <a:t>e	</a:t>
            </a:r>
            <a:r>
              <a:rPr sz="1400" b="1" spc="-20" dirty="0">
                <a:latin typeface="Carlito"/>
                <a:cs typeface="Carlito"/>
              </a:rPr>
              <a:t>st</a:t>
            </a:r>
            <a:r>
              <a:rPr sz="1400" b="1" dirty="0">
                <a:latin typeface="Carlito"/>
                <a:cs typeface="Carlito"/>
              </a:rPr>
              <a:t>ar</a:t>
            </a:r>
            <a:r>
              <a:rPr sz="1400" b="1" spc="-15" dirty="0">
                <a:latin typeface="Carlito"/>
                <a:cs typeface="Carlito"/>
              </a:rPr>
              <a:t>te</a:t>
            </a:r>
            <a:r>
              <a:rPr sz="1400" b="1" dirty="0">
                <a:latin typeface="Carlito"/>
                <a:cs typeface="Carlito"/>
              </a:rPr>
              <a:t>d	</a:t>
            </a:r>
            <a:r>
              <a:rPr sz="1400" b="1" spc="-10" dirty="0">
                <a:latin typeface="Carlito"/>
                <a:cs typeface="Carlito"/>
              </a:rPr>
              <a:t>t</a:t>
            </a:r>
            <a:r>
              <a:rPr sz="1400" b="1" dirty="0">
                <a:latin typeface="Carlito"/>
                <a:cs typeface="Carlito"/>
              </a:rPr>
              <a:t>he	</a:t>
            </a:r>
            <a:r>
              <a:rPr sz="1400" b="1" spc="-5" dirty="0">
                <a:latin typeface="Carlito"/>
                <a:cs typeface="Carlito"/>
              </a:rPr>
              <a:t>fir</a:t>
            </a:r>
            <a:r>
              <a:rPr sz="1400" b="1" spc="-25" dirty="0">
                <a:latin typeface="Carlito"/>
                <a:cs typeface="Carlito"/>
              </a:rPr>
              <a:t>s</a:t>
            </a:r>
            <a:r>
              <a:rPr sz="1400" b="1" dirty="0">
                <a:latin typeface="Carlito"/>
                <a:cs typeface="Carlito"/>
              </a:rPr>
              <a:t>t  industrial</a:t>
            </a:r>
            <a:r>
              <a:rPr sz="1400" b="1" spc="-40" dirty="0">
                <a:latin typeface="Carlito"/>
                <a:cs typeface="Carlito"/>
              </a:rPr>
              <a:t> </a:t>
            </a:r>
            <a:r>
              <a:rPr sz="1400" b="1" spc="-5" dirty="0">
                <a:latin typeface="Carlito"/>
                <a:cs typeface="Carlito"/>
              </a:rPr>
              <a:t>revolution?</a:t>
            </a:r>
            <a:endParaRPr sz="14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tabLst>
                <a:tab pos="652145" algn="l"/>
                <a:tab pos="1308100" algn="l"/>
              </a:tabLst>
            </a:pPr>
            <a:r>
              <a:rPr sz="1400" spc="-5" dirty="0">
                <a:latin typeface="Carlito"/>
                <a:cs typeface="Carlito"/>
              </a:rPr>
              <a:t>Th</a:t>
            </a:r>
            <a:r>
              <a:rPr sz="1400" dirty="0">
                <a:latin typeface="Carlito"/>
                <a:cs typeface="Carlito"/>
              </a:rPr>
              <a:t>e	</a:t>
            </a:r>
            <a:r>
              <a:rPr sz="1400" spc="-5" dirty="0">
                <a:latin typeface="Carlito"/>
                <a:cs typeface="Carlito"/>
              </a:rPr>
              <a:t>f</a:t>
            </a:r>
            <a:r>
              <a:rPr sz="1400" dirty="0">
                <a:latin typeface="Carlito"/>
                <a:cs typeface="Carlito"/>
              </a:rPr>
              <a:t>i</a:t>
            </a:r>
            <a:r>
              <a:rPr sz="1400" spc="-25" dirty="0">
                <a:latin typeface="Carlito"/>
                <a:cs typeface="Carlito"/>
              </a:rPr>
              <a:t>r</a:t>
            </a:r>
            <a:r>
              <a:rPr sz="1400" spc="-10" dirty="0">
                <a:latin typeface="Carlito"/>
                <a:cs typeface="Carlito"/>
              </a:rPr>
              <a:t>s</a:t>
            </a:r>
            <a:r>
              <a:rPr sz="1400" dirty="0">
                <a:latin typeface="Carlito"/>
                <a:cs typeface="Carlito"/>
              </a:rPr>
              <a:t>t	indu</a:t>
            </a:r>
            <a:r>
              <a:rPr sz="1400" spc="-15" dirty="0">
                <a:latin typeface="Carlito"/>
                <a:cs typeface="Carlito"/>
              </a:rPr>
              <a:t>s</a:t>
            </a:r>
            <a:r>
              <a:rPr sz="1400" dirty="0">
                <a:latin typeface="Carlito"/>
                <a:cs typeface="Carlito"/>
              </a:rPr>
              <a:t>trial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04317" y="1678686"/>
            <a:ext cx="2002789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Carlito"/>
                <a:cs typeface="Carlito"/>
              </a:rPr>
              <a:t>revolution </a:t>
            </a:r>
            <a:r>
              <a:rPr sz="1400" dirty="0">
                <a:latin typeface="Carlito"/>
                <a:cs typeface="Carlito"/>
              </a:rPr>
              <a:t>is </a:t>
            </a:r>
            <a:r>
              <a:rPr sz="1400" spc="-5" dirty="0">
                <a:latin typeface="Carlito"/>
                <a:cs typeface="Carlito"/>
              </a:rPr>
              <a:t>generally said  starting </a:t>
            </a:r>
            <a:r>
              <a:rPr sz="1400" spc="5" dirty="0">
                <a:latin typeface="Carlito"/>
                <a:cs typeface="Carlito"/>
              </a:rPr>
              <a:t>in </a:t>
            </a:r>
            <a:r>
              <a:rPr sz="1400" dirty="0">
                <a:latin typeface="Carlito"/>
                <a:cs typeface="Carlito"/>
              </a:rPr>
              <a:t>the beginning of  </a:t>
            </a:r>
            <a:r>
              <a:rPr sz="1400" spc="-5" dirty="0">
                <a:latin typeface="Carlito"/>
                <a:cs typeface="Carlito"/>
              </a:rPr>
              <a:t>the </a:t>
            </a:r>
            <a:r>
              <a:rPr sz="1400" spc="-35" dirty="0">
                <a:latin typeface="Carlito"/>
                <a:cs typeface="Carlito"/>
              </a:rPr>
              <a:t>1700</a:t>
            </a:r>
            <a:r>
              <a:rPr sz="1400" spc="-35" dirty="0">
                <a:latin typeface="Arial"/>
                <a:cs typeface="Arial"/>
              </a:rPr>
              <a:t>’s </a:t>
            </a:r>
            <a:r>
              <a:rPr sz="1400" dirty="0">
                <a:latin typeface="Carlito"/>
                <a:cs typeface="Carlito"/>
              </a:rPr>
              <a:t>England who</a:t>
            </a:r>
            <a:r>
              <a:rPr sz="1400" spc="80" dirty="0">
                <a:latin typeface="Carlito"/>
                <a:cs typeface="Carlito"/>
              </a:rPr>
              <a:t> </a:t>
            </a:r>
            <a:r>
              <a:rPr sz="1400" dirty="0">
                <a:latin typeface="Carlito"/>
                <a:cs typeface="Carlito"/>
              </a:rPr>
              <a:t>is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04317" y="2319020"/>
            <a:ext cx="20034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43865" algn="l"/>
                <a:tab pos="1076325" algn="l"/>
                <a:tab pos="1416050" algn="l"/>
              </a:tabLst>
            </a:pPr>
            <a:r>
              <a:rPr sz="1400" dirty="0">
                <a:latin typeface="Carlito"/>
                <a:cs typeface="Carlito"/>
              </a:rPr>
              <a:t>t</a:t>
            </a:r>
            <a:r>
              <a:rPr sz="1400" spc="-10" dirty="0">
                <a:latin typeface="Carlito"/>
                <a:cs typeface="Carlito"/>
              </a:rPr>
              <a:t>h</a:t>
            </a:r>
            <a:r>
              <a:rPr sz="1400" dirty="0">
                <a:latin typeface="Carlito"/>
                <a:cs typeface="Carlito"/>
              </a:rPr>
              <a:t>e	</a:t>
            </a:r>
            <a:r>
              <a:rPr sz="1400" spc="-10" dirty="0">
                <a:latin typeface="Carlito"/>
                <a:cs typeface="Carlito"/>
              </a:rPr>
              <a:t>c</a:t>
            </a:r>
            <a:r>
              <a:rPr sz="1400" spc="-25" dirty="0">
                <a:latin typeface="Carlito"/>
                <a:cs typeface="Carlito"/>
              </a:rPr>
              <a:t>r</a:t>
            </a:r>
            <a:r>
              <a:rPr sz="1400" dirty="0">
                <a:latin typeface="Carlito"/>
                <a:cs typeface="Carlito"/>
              </a:rPr>
              <a:t>a</a:t>
            </a:r>
            <a:r>
              <a:rPr sz="1400" spc="-10" dirty="0">
                <a:latin typeface="Carlito"/>
                <a:cs typeface="Carlito"/>
              </a:rPr>
              <a:t>d</a:t>
            </a:r>
            <a:r>
              <a:rPr sz="1400" dirty="0">
                <a:latin typeface="Carlito"/>
                <a:cs typeface="Carlito"/>
              </a:rPr>
              <a:t>le	of	</a:t>
            </a:r>
            <a:r>
              <a:rPr sz="1400" spc="-10" dirty="0">
                <a:latin typeface="Carlito"/>
                <a:cs typeface="Carlito"/>
              </a:rPr>
              <a:t>m</a:t>
            </a:r>
            <a:r>
              <a:rPr sz="1400" spc="-5" dirty="0">
                <a:latin typeface="Carlito"/>
                <a:cs typeface="Carlito"/>
              </a:rPr>
              <a:t>odern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025753" y="2532380"/>
            <a:ext cx="118110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5715">
              <a:lnSpc>
                <a:spcPct val="100000"/>
              </a:lnSpc>
              <a:spcBef>
                <a:spcPts val="105"/>
              </a:spcBef>
              <a:tabLst>
                <a:tab pos="673735" algn="l"/>
                <a:tab pos="894715" algn="l"/>
              </a:tabLst>
            </a:pPr>
            <a:r>
              <a:rPr sz="1400" spc="-10" dirty="0">
                <a:latin typeface="Carlito"/>
                <a:cs typeface="Carlito"/>
              </a:rPr>
              <a:t>(</a:t>
            </a:r>
            <a:r>
              <a:rPr sz="1400" dirty="0">
                <a:latin typeface="Carlito"/>
                <a:cs typeface="Carlito"/>
              </a:rPr>
              <a:t>Bellg</a:t>
            </a:r>
            <a:r>
              <a:rPr sz="1400" spc="-25" dirty="0">
                <a:latin typeface="Carlito"/>
                <a:cs typeface="Carlito"/>
              </a:rPr>
              <a:t>r</a:t>
            </a:r>
            <a:r>
              <a:rPr sz="1400" dirty="0">
                <a:latin typeface="Carlito"/>
                <a:cs typeface="Carlito"/>
              </a:rPr>
              <a:t>an		a</a:t>
            </a:r>
            <a:r>
              <a:rPr sz="1400" spc="-10" dirty="0">
                <a:latin typeface="Carlito"/>
                <a:cs typeface="Carlito"/>
              </a:rPr>
              <a:t>n</a:t>
            </a:r>
            <a:r>
              <a:rPr sz="1400" dirty="0">
                <a:latin typeface="Carlito"/>
                <a:cs typeface="Carlito"/>
              </a:rPr>
              <a:t>d  2</a:t>
            </a:r>
            <a:r>
              <a:rPr sz="1400" spc="-10" dirty="0">
                <a:latin typeface="Carlito"/>
                <a:cs typeface="Carlito"/>
              </a:rPr>
              <a:t>0</a:t>
            </a:r>
            <a:r>
              <a:rPr sz="1400" spc="5" dirty="0">
                <a:latin typeface="Carlito"/>
                <a:cs typeface="Carlito"/>
              </a:rPr>
              <a:t>1</a:t>
            </a:r>
            <a:r>
              <a:rPr sz="1400" spc="-5" dirty="0">
                <a:latin typeface="Carlito"/>
                <a:cs typeface="Carlito"/>
              </a:rPr>
              <a:t>0</a:t>
            </a:r>
            <a:r>
              <a:rPr sz="1400" dirty="0">
                <a:latin typeface="Carlito"/>
                <a:cs typeface="Carlito"/>
              </a:rPr>
              <a:t>;	Mar</a:t>
            </a:r>
            <a:r>
              <a:rPr sz="1400" spc="-15" dirty="0">
                <a:latin typeface="Carlito"/>
                <a:cs typeface="Carlito"/>
              </a:rPr>
              <a:t>k</a:t>
            </a:r>
            <a:r>
              <a:rPr sz="1400" spc="-5" dirty="0">
                <a:latin typeface="Carlito"/>
                <a:cs typeface="Carlito"/>
              </a:rPr>
              <a:t>s,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04317" y="2532380"/>
            <a:ext cx="619760" cy="666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Carlito"/>
                <a:cs typeface="Carlito"/>
              </a:rPr>
              <a:t>in</a:t>
            </a:r>
            <a:r>
              <a:rPr sz="1400" spc="-10" dirty="0">
                <a:latin typeface="Carlito"/>
                <a:cs typeface="Carlito"/>
              </a:rPr>
              <a:t>du</a:t>
            </a:r>
            <a:r>
              <a:rPr sz="1400" spc="-5" dirty="0">
                <a:latin typeface="Carlito"/>
                <a:cs typeface="Carlito"/>
              </a:rPr>
              <a:t>st</a:t>
            </a:r>
            <a:r>
              <a:rPr sz="1400" spc="10" dirty="0">
                <a:latin typeface="Carlito"/>
                <a:cs typeface="Carlito"/>
              </a:rPr>
              <a:t>r</a:t>
            </a:r>
            <a:r>
              <a:rPr sz="1400" dirty="0">
                <a:latin typeface="Carlito"/>
                <a:cs typeface="Carlito"/>
              </a:rPr>
              <a:t>y  </a:t>
            </a:r>
            <a:r>
              <a:rPr sz="1400" spc="-10" dirty="0">
                <a:latin typeface="Carlito"/>
                <a:cs typeface="Carlito"/>
              </a:rPr>
              <a:t>Säfsten,  </a:t>
            </a:r>
            <a:r>
              <a:rPr sz="1400" spc="-5" dirty="0">
                <a:latin typeface="Carlito"/>
                <a:cs typeface="Carlito"/>
              </a:rPr>
              <a:t>2002).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04317" y="3172155"/>
            <a:ext cx="107759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latin typeface="Carlito"/>
                <a:cs typeface="Carlito"/>
              </a:rPr>
              <a:t>Why</a:t>
            </a:r>
            <a:r>
              <a:rPr sz="1400" b="1" spc="-70" dirty="0">
                <a:latin typeface="Carlito"/>
                <a:cs typeface="Carlito"/>
              </a:rPr>
              <a:t> </a:t>
            </a:r>
            <a:r>
              <a:rPr sz="1400" b="1" dirty="0">
                <a:latin typeface="Carlito"/>
                <a:cs typeface="Carlito"/>
              </a:rPr>
              <a:t>England?</a:t>
            </a:r>
            <a:endParaRPr sz="14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5840" y="59258"/>
            <a:ext cx="479552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3600" b="0" dirty="0">
                <a:latin typeface="Arial"/>
                <a:cs typeface="Arial"/>
              </a:rPr>
              <a:t>Module 1 – </a:t>
            </a:r>
            <a:r>
              <a:rPr sz="3600" b="0" spc="-20" dirty="0">
                <a:latin typeface="Arial"/>
                <a:cs typeface="Arial"/>
              </a:rPr>
              <a:t>Timeline</a:t>
            </a:r>
            <a:r>
              <a:rPr sz="3600" b="0" spc="-165" dirty="0">
                <a:latin typeface="Arial"/>
                <a:cs typeface="Arial"/>
              </a:rPr>
              <a:t> </a:t>
            </a:r>
            <a:r>
              <a:rPr sz="3600" b="0" dirty="0">
                <a:latin typeface="Arial"/>
                <a:cs typeface="Arial"/>
              </a:rPr>
              <a:t>3</a:t>
            </a:r>
            <a:r>
              <a:rPr sz="3600" b="0" baseline="25462" dirty="0">
                <a:latin typeface="Arial"/>
                <a:cs typeface="Arial"/>
              </a:rPr>
              <a:t>rd</a:t>
            </a:r>
            <a:endParaRPr sz="3600" baseline="25462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14796" y="59258"/>
            <a:ext cx="2899410" cy="920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Arial"/>
                <a:cs typeface="Arial"/>
              </a:rPr>
              <a:t>Ind.</a:t>
            </a:r>
            <a:r>
              <a:rPr sz="3600" spc="-8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revolution</a:t>
            </a:r>
            <a:endParaRPr sz="3600">
              <a:latin typeface="Arial"/>
              <a:cs typeface="Arial"/>
            </a:endParaRPr>
          </a:p>
          <a:p>
            <a:pPr marL="849630">
              <a:lnSpc>
                <a:spcPct val="100000"/>
              </a:lnSpc>
              <a:spcBef>
                <a:spcPts val="1040"/>
              </a:spcBef>
            </a:pPr>
            <a:r>
              <a:rPr sz="1400" spc="-5" dirty="0">
                <a:latin typeface="Georgia"/>
                <a:cs typeface="Georgia"/>
              </a:rPr>
              <a:t>4th </a:t>
            </a:r>
            <a:r>
              <a:rPr sz="1400" dirty="0">
                <a:latin typeface="Georgia"/>
                <a:cs typeface="Georgia"/>
              </a:rPr>
              <a:t>Industrial</a:t>
            </a:r>
            <a:r>
              <a:rPr sz="1400" spc="-40" dirty="0">
                <a:latin typeface="Georgia"/>
                <a:cs typeface="Georgia"/>
              </a:rPr>
              <a:t> </a:t>
            </a:r>
            <a:r>
              <a:rPr sz="1400" spc="-5" dirty="0">
                <a:latin typeface="Georgia"/>
                <a:cs typeface="Georgia"/>
              </a:rPr>
              <a:t>revolution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03097" y="3588258"/>
            <a:ext cx="4753610" cy="832485"/>
          </a:xfrm>
          <a:custGeom>
            <a:avLst/>
            <a:gdLst/>
            <a:ahLst/>
            <a:cxnLst/>
            <a:rect l="l" t="t" r="r" b="b"/>
            <a:pathLst>
              <a:path w="4753610" h="832485">
                <a:moveTo>
                  <a:pt x="0" y="0"/>
                </a:moveTo>
                <a:lnTo>
                  <a:pt x="4337304" y="0"/>
                </a:lnTo>
                <a:lnTo>
                  <a:pt x="4753356" y="416051"/>
                </a:lnTo>
                <a:lnTo>
                  <a:pt x="4337304" y="832103"/>
                </a:lnTo>
                <a:lnTo>
                  <a:pt x="0" y="832103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718817" y="3703396"/>
            <a:ext cx="204152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Georgia"/>
                <a:cs typeface="Georgia"/>
              </a:rPr>
              <a:t>1940-2000</a:t>
            </a:r>
            <a:endParaRPr sz="3200">
              <a:latin typeface="Georgia"/>
              <a:cs typeface="Georgi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192460" y="3575240"/>
            <a:ext cx="4779645" cy="858519"/>
            <a:chOff x="4192460" y="3575240"/>
            <a:chExt cx="4779645" cy="858519"/>
          </a:xfrm>
        </p:grpSpPr>
        <p:sp>
          <p:nvSpPr>
            <p:cNvPr id="7" name="object 7"/>
            <p:cNvSpPr/>
            <p:nvPr/>
          </p:nvSpPr>
          <p:spPr>
            <a:xfrm>
              <a:off x="4205477" y="3588258"/>
              <a:ext cx="4753610" cy="832485"/>
            </a:xfrm>
            <a:custGeom>
              <a:avLst/>
              <a:gdLst/>
              <a:ahLst/>
              <a:cxnLst/>
              <a:rect l="l" t="t" r="r" b="b"/>
              <a:pathLst>
                <a:path w="4753609" h="832485">
                  <a:moveTo>
                    <a:pt x="4337304" y="0"/>
                  </a:moveTo>
                  <a:lnTo>
                    <a:pt x="0" y="0"/>
                  </a:lnTo>
                  <a:lnTo>
                    <a:pt x="416051" y="416051"/>
                  </a:lnTo>
                  <a:lnTo>
                    <a:pt x="0" y="832103"/>
                  </a:lnTo>
                  <a:lnTo>
                    <a:pt x="4337304" y="832103"/>
                  </a:lnTo>
                  <a:lnTo>
                    <a:pt x="4753356" y="416051"/>
                  </a:lnTo>
                  <a:lnTo>
                    <a:pt x="43373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205477" y="3588258"/>
              <a:ext cx="4753610" cy="832485"/>
            </a:xfrm>
            <a:custGeom>
              <a:avLst/>
              <a:gdLst/>
              <a:ahLst/>
              <a:cxnLst/>
              <a:rect l="l" t="t" r="r" b="b"/>
              <a:pathLst>
                <a:path w="4753609" h="832485">
                  <a:moveTo>
                    <a:pt x="0" y="0"/>
                  </a:moveTo>
                  <a:lnTo>
                    <a:pt x="4337304" y="0"/>
                  </a:lnTo>
                  <a:lnTo>
                    <a:pt x="4753356" y="416051"/>
                  </a:lnTo>
                  <a:lnTo>
                    <a:pt x="4337304" y="832103"/>
                  </a:lnTo>
                  <a:lnTo>
                    <a:pt x="0" y="832103"/>
                  </a:lnTo>
                  <a:lnTo>
                    <a:pt x="416051" y="416051"/>
                  </a:lnTo>
                  <a:lnTo>
                    <a:pt x="0" y="0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5569077" y="3703396"/>
            <a:ext cx="211328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Georgia"/>
                <a:cs typeface="Georgia"/>
              </a:rPr>
              <a:t>2000-2040</a:t>
            </a:r>
            <a:endParaRPr sz="3200">
              <a:latin typeface="Georgia"/>
              <a:cs typeface="Georgi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550152" y="3317747"/>
            <a:ext cx="76200" cy="290195"/>
          </a:xfrm>
          <a:custGeom>
            <a:avLst/>
            <a:gdLst/>
            <a:ahLst/>
            <a:cxnLst/>
            <a:rect l="l" t="t" r="r" b="b"/>
            <a:pathLst>
              <a:path w="76200" h="290195">
                <a:moveTo>
                  <a:pt x="31750" y="215153"/>
                </a:moveTo>
                <a:lnTo>
                  <a:pt x="23252" y="216874"/>
                </a:lnTo>
                <a:lnTo>
                  <a:pt x="11144" y="225059"/>
                </a:lnTo>
                <a:lnTo>
                  <a:pt x="2988" y="237174"/>
                </a:lnTo>
                <a:lnTo>
                  <a:pt x="0" y="251967"/>
                </a:lnTo>
                <a:lnTo>
                  <a:pt x="2988" y="266815"/>
                </a:lnTo>
                <a:lnTo>
                  <a:pt x="11144" y="278923"/>
                </a:lnTo>
                <a:lnTo>
                  <a:pt x="23252" y="287079"/>
                </a:lnTo>
                <a:lnTo>
                  <a:pt x="38100" y="290068"/>
                </a:lnTo>
                <a:lnTo>
                  <a:pt x="52947" y="287079"/>
                </a:lnTo>
                <a:lnTo>
                  <a:pt x="65055" y="278923"/>
                </a:lnTo>
                <a:lnTo>
                  <a:pt x="73211" y="266815"/>
                </a:lnTo>
                <a:lnTo>
                  <a:pt x="76200" y="251967"/>
                </a:lnTo>
                <a:lnTo>
                  <a:pt x="31750" y="251967"/>
                </a:lnTo>
                <a:lnTo>
                  <a:pt x="31750" y="215153"/>
                </a:lnTo>
                <a:close/>
              </a:path>
              <a:path w="76200" h="290195">
                <a:moveTo>
                  <a:pt x="38100" y="213867"/>
                </a:moveTo>
                <a:lnTo>
                  <a:pt x="31750" y="215153"/>
                </a:lnTo>
                <a:lnTo>
                  <a:pt x="31750" y="251967"/>
                </a:lnTo>
                <a:lnTo>
                  <a:pt x="44450" y="251967"/>
                </a:lnTo>
                <a:lnTo>
                  <a:pt x="44450" y="215153"/>
                </a:lnTo>
                <a:lnTo>
                  <a:pt x="38100" y="213867"/>
                </a:lnTo>
                <a:close/>
              </a:path>
              <a:path w="76200" h="290195">
                <a:moveTo>
                  <a:pt x="44450" y="215153"/>
                </a:moveTo>
                <a:lnTo>
                  <a:pt x="44450" y="251967"/>
                </a:lnTo>
                <a:lnTo>
                  <a:pt x="76200" y="251967"/>
                </a:lnTo>
                <a:lnTo>
                  <a:pt x="73211" y="237174"/>
                </a:lnTo>
                <a:lnTo>
                  <a:pt x="65055" y="225059"/>
                </a:lnTo>
                <a:lnTo>
                  <a:pt x="52947" y="216874"/>
                </a:lnTo>
                <a:lnTo>
                  <a:pt x="44450" y="215153"/>
                </a:lnTo>
                <a:close/>
              </a:path>
              <a:path w="76200" h="290195">
                <a:moveTo>
                  <a:pt x="31750" y="74921"/>
                </a:moveTo>
                <a:lnTo>
                  <a:pt x="31750" y="215153"/>
                </a:lnTo>
                <a:lnTo>
                  <a:pt x="38100" y="213867"/>
                </a:lnTo>
                <a:lnTo>
                  <a:pt x="44450" y="213867"/>
                </a:lnTo>
                <a:lnTo>
                  <a:pt x="44450" y="76200"/>
                </a:lnTo>
                <a:lnTo>
                  <a:pt x="38100" y="76200"/>
                </a:lnTo>
                <a:lnTo>
                  <a:pt x="31750" y="74921"/>
                </a:lnTo>
                <a:close/>
              </a:path>
              <a:path w="76200" h="290195">
                <a:moveTo>
                  <a:pt x="44450" y="213867"/>
                </a:moveTo>
                <a:lnTo>
                  <a:pt x="38100" y="213867"/>
                </a:lnTo>
                <a:lnTo>
                  <a:pt x="44450" y="215153"/>
                </a:lnTo>
                <a:lnTo>
                  <a:pt x="44450" y="213867"/>
                </a:lnTo>
                <a:close/>
              </a:path>
              <a:path w="76200" h="290195">
                <a:moveTo>
                  <a:pt x="44450" y="38100"/>
                </a:moveTo>
                <a:lnTo>
                  <a:pt x="31750" y="38100"/>
                </a:lnTo>
                <a:lnTo>
                  <a:pt x="31750" y="74921"/>
                </a:lnTo>
                <a:lnTo>
                  <a:pt x="38100" y="76200"/>
                </a:lnTo>
                <a:lnTo>
                  <a:pt x="44449" y="74921"/>
                </a:lnTo>
                <a:lnTo>
                  <a:pt x="44450" y="38100"/>
                </a:lnTo>
                <a:close/>
              </a:path>
              <a:path w="76200" h="290195">
                <a:moveTo>
                  <a:pt x="44450" y="74921"/>
                </a:moveTo>
                <a:lnTo>
                  <a:pt x="38100" y="76200"/>
                </a:lnTo>
                <a:lnTo>
                  <a:pt x="44450" y="76200"/>
                </a:lnTo>
                <a:lnTo>
                  <a:pt x="44450" y="74921"/>
                </a:lnTo>
                <a:close/>
              </a:path>
              <a:path w="76200" h="290195">
                <a:moveTo>
                  <a:pt x="38100" y="0"/>
                </a:moveTo>
                <a:lnTo>
                  <a:pt x="23252" y="2988"/>
                </a:lnTo>
                <a:lnTo>
                  <a:pt x="11144" y="11144"/>
                </a:lnTo>
                <a:lnTo>
                  <a:pt x="2988" y="23252"/>
                </a:lnTo>
                <a:lnTo>
                  <a:pt x="0" y="38100"/>
                </a:lnTo>
                <a:lnTo>
                  <a:pt x="2988" y="52947"/>
                </a:lnTo>
                <a:lnTo>
                  <a:pt x="11144" y="65055"/>
                </a:lnTo>
                <a:lnTo>
                  <a:pt x="23252" y="73211"/>
                </a:lnTo>
                <a:lnTo>
                  <a:pt x="31750" y="74921"/>
                </a:lnTo>
                <a:lnTo>
                  <a:pt x="31750" y="38100"/>
                </a:lnTo>
                <a:lnTo>
                  <a:pt x="76200" y="38100"/>
                </a:lnTo>
                <a:lnTo>
                  <a:pt x="73211" y="23252"/>
                </a:lnTo>
                <a:lnTo>
                  <a:pt x="65055" y="11144"/>
                </a:lnTo>
                <a:lnTo>
                  <a:pt x="52947" y="2988"/>
                </a:lnTo>
                <a:lnTo>
                  <a:pt x="38100" y="0"/>
                </a:lnTo>
                <a:close/>
              </a:path>
              <a:path w="76200" h="290195">
                <a:moveTo>
                  <a:pt x="76200" y="38100"/>
                </a:moveTo>
                <a:lnTo>
                  <a:pt x="44450" y="38100"/>
                </a:lnTo>
                <a:lnTo>
                  <a:pt x="44450" y="74921"/>
                </a:lnTo>
                <a:lnTo>
                  <a:pt x="52947" y="73211"/>
                </a:lnTo>
                <a:lnTo>
                  <a:pt x="65055" y="65055"/>
                </a:lnTo>
                <a:lnTo>
                  <a:pt x="73211" y="52947"/>
                </a:lnTo>
                <a:lnTo>
                  <a:pt x="76200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235953" y="3058794"/>
            <a:ext cx="69596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Georgia"/>
                <a:cs typeface="Georgia"/>
              </a:rPr>
              <a:t>Today</a:t>
            </a:r>
            <a:r>
              <a:rPr sz="1000" spc="-75" dirty="0">
                <a:latin typeface="Georgia"/>
                <a:cs typeface="Georgia"/>
              </a:rPr>
              <a:t> </a:t>
            </a:r>
            <a:r>
              <a:rPr sz="1000" spc="-5" dirty="0">
                <a:latin typeface="Georgia"/>
                <a:cs typeface="Georgia"/>
              </a:rPr>
              <a:t>2020</a:t>
            </a:r>
            <a:endParaRPr sz="1000">
              <a:latin typeface="Georgia"/>
              <a:cs typeface="Georg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983985" y="4836922"/>
            <a:ext cx="760095" cy="75438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>
              <a:lnSpc>
                <a:spcPct val="102299"/>
              </a:lnSpc>
              <a:spcBef>
                <a:spcPts val="65"/>
              </a:spcBef>
            </a:pPr>
            <a:r>
              <a:rPr sz="1000" spc="-5" dirty="0">
                <a:latin typeface="Georgia"/>
                <a:cs typeface="Georgia"/>
              </a:rPr>
              <a:t>Hannover  Fair </a:t>
            </a:r>
            <a:r>
              <a:rPr sz="1000" spc="-10" dirty="0">
                <a:latin typeface="Georgia"/>
                <a:cs typeface="Georgia"/>
              </a:rPr>
              <a:t>in </a:t>
            </a:r>
            <a:r>
              <a:rPr sz="1000" spc="-5" dirty="0">
                <a:latin typeface="Georgia"/>
                <a:cs typeface="Georgia"/>
              </a:rPr>
              <a:t>2011</a:t>
            </a:r>
            <a:r>
              <a:rPr sz="1000" spc="-70" dirty="0">
                <a:latin typeface="Georgia"/>
                <a:cs typeface="Georgia"/>
              </a:rPr>
              <a:t> </a:t>
            </a:r>
            <a:r>
              <a:rPr sz="1000" spc="-5" dirty="0">
                <a:latin typeface="Georgia"/>
                <a:cs typeface="Georgia"/>
              </a:rPr>
              <a:t>-  </a:t>
            </a:r>
            <a:r>
              <a:rPr sz="900" spc="-5" dirty="0">
                <a:latin typeface="Georgia"/>
                <a:cs typeface="Georgia"/>
              </a:rPr>
              <a:t>German  </a:t>
            </a:r>
            <a:r>
              <a:rPr sz="900" spc="-10" dirty="0">
                <a:latin typeface="Georgia"/>
                <a:cs typeface="Georgia"/>
              </a:rPr>
              <a:t>concept  </a:t>
            </a:r>
            <a:r>
              <a:rPr sz="900" spc="-5" dirty="0">
                <a:latin typeface="Georgia"/>
                <a:cs typeface="Georgia"/>
              </a:rPr>
              <a:t>“Industry</a:t>
            </a:r>
            <a:r>
              <a:rPr sz="900" spc="-40" dirty="0">
                <a:latin typeface="Georgia"/>
                <a:cs typeface="Georgia"/>
              </a:rPr>
              <a:t> </a:t>
            </a:r>
            <a:r>
              <a:rPr sz="900" spc="-5" dirty="0">
                <a:latin typeface="Georgia"/>
                <a:cs typeface="Georgia"/>
              </a:rPr>
              <a:t>4.0</a:t>
            </a:r>
            <a:endParaRPr sz="900">
              <a:latin typeface="Georgia"/>
              <a:cs typeface="Georgi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149096" y="3200399"/>
            <a:ext cx="5260975" cy="1594485"/>
          </a:xfrm>
          <a:custGeom>
            <a:avLst/>
            <a:gdLst/>
            <a:ahLst/>
            <a:cxnLst/>
            <a:rect l="l" t="t" r="r" b="b"/>
            <a:pathLst>
              <a:path w="5260975" h="1594485">
                <a:moveTo>
                  <a:pt x="76200" y="1267968"/>
                </a:moveTo>
                <a:lnTo>
                  <a:pt x="73202" y="1253121"/>
                </a:lnTo>
                <a:lnTo>
                  <a:pt x="65036" y="1241018"/>
                </a:lnTo>
                <a:lnTo>
                  <a:pt x="52920" y="1232865"/>
                </a:lnTo>
                <a:lnTo>
                  <a:pt x="38100" y="1229868"/>
                </a:lnTo>
                <a:lnTo>
                  <a:pt x="23266" y="1232865"/>
                </a:lnTo>
                <a:lnTo>
                  <a:pt x="11150" y="1241018"/>
                </a:lnTo>
                <a:lnTo>
                  <a:pt x="2984" y="1253121"/>
                </a:lnTo>
                <a:lnTo>
                  <a:pt x="0" y="1267968"/>
                </a:lnTo>
                <a:lnTo>
                  <a:pt x="2984" y="1282827"/>
                </a:lnTo>
                <a:lnTo>
                  <a:pt x="11150" y="1294930"/>
                </a:lnTo>
                <a:lnTo>
                  <a:pt x="23266" y="1303083"/>
                </a:lnTo>
                <a:lnTo>
                  <a:pt x="31750" y="1304798"/>
                </a:lnTo>
                <a:lnTo>
                  <a:pt x="31750" y="1519186"/>
                </a:lnTo>
                <a:lnTo>
                  <a:pt x="23266" y="1520901"/>
                </a:lnTo>
                <a:lnTo>
                  <a:pt x="11150" y="1529054"/>
                </a:lnTo>
                <a:lnTo>
                  <a:pt x="2984" y="1541157"/>
                </a:lnTo>
                <a:lnTo>
                  <a:pt x="0" y="1556004"/>
                </a:lnTo>
                <a:lnTo>
                  <a:pt x="2984" y="1570863"/>
                </a:lnTo>
                <a:lnTo>
                  <a:pt x="11150" y="1582966"/>
                </a:lnTo>
                <a:lnTo>
                  <a:pt x="23266" y="1591119"/>
                </a:lnTo>
                <a:lnTo>
                  <a:pt x="38100" y="1594104"/>
                </a:lnTo>
                <a:lnTo>
                  <a:pt x="52920" y="1591119"/>
                </a:lnTo>
                <a:lnTo>
                  <a:pt x="65036" y="1582966"/>
                </a:lnTo>
                <a:lnTo>
                  <a:pt x="73202" y="1570863"/>
                </a:lnTo>
                <a:lnTo>
                  <a:pt x="76200" y="1556004"/>
                </a:lnTo>
                <a:lnTo>
                  <a:pt x="73202" y="1541157"/>
                </a:lnTo>
                <a:lnTo>
                  <a:pt x="65036" y="1529054"/>
                </a:lnTo>
                <a:lnTo>
                  <a:pt x="52920" y="1520901"/>
                </a:lnTo>
                <a:lnTo>
                  <a:pt x="44450" y="1519186"/>
                </a:lnTo>
                <a:lnTo>
                  <a:pt x="44450" y="1517904"/>
                </a:lnTo>
                <a:lnTo>
                  <a:pt x="44450" y="1306068"/>
                </a:lnTo>
                <a:lnTo>
                  <a:pt x="44450" y="1304798"/>
                </a:lnTo>
                <a:lnTo>
                  <a:pt x="52920" y="1303083"/>
                </a:lnTo>
                <a:lnTo>
                  <a:pt x="65036" y="1294930"/>
                </a:lnTo>
                <a:lnTo>
                  <a:pt x="73202" y="1282827"/>
                </a:lnTo>
                <a:lnTo>
                  <a:pt x="76200" y="1267968"/>
                </a:lnTo>
                <a:close/>
              </a:path>
              <a:path w="5260975" h="1594485">
                <a:moveTo>
                  <a:pt x="1748028" y="38100"/>
                </a:moveTo>
                <a:lnTo>
                  <a:pt x="1745030" y="23253"/>
                </a:lnTo>
                <a:lnTo>
                  <a:pt x="1736877" y="11150"/>
                </a:lnTo>
                <a:lnTo>
                  <a:pt x="1724774" y="2997"/>
                </a:lnTo>
                <a:lnTo>
                  <a:pt x="1709928" y="0"/>
                </a:lnTo>
                <a:lnTo>
                  <a:pt x="1695069" y="2997"/>
                </a:lnTo>
                <a:lnTo>
                  <a:pt x="1682965" y="11150"/>
                </a:lnTo>
                <a:lnTo>
                  <a:pt x="1674812" y="23253"/>
                </a:lnTo>
                <a:lnTo>
                  <a:pt x="1671828" y="38100"/>
                </a:lnTo>
                <a:lnTo>
                  <a:pt x="1674812" y="52959"/>
                </a:lnTo>
                <a:lnTo>
                  <a:pt x="1682965" y="65062"/>
                </a:lnTo>
                <a:lnTo>
                  <a:pt x="1695069" y="73215"/>
                </a:lnTo>
                <a:lnTo>
                  <a:pt x="1703578" y="74930"/>
                </a:lnTo>
                <a:lnTo>
                  <a:pt x="1703578" y="289318"/>
                </a:lnTo>
                <a:lnTo>
                  <a:pt x="1695069" y="291033"/>
                </a:lnTo>
                <a:lnTo>
                  <a:pt x="1682965" y="299186"/>
                </a:lnTo>
                <a:lnTo>
                  <a:pt x="1674812" y="311289"/>
                </a:lnTo>
                <a:lnTo>
                  <a:pt x="1671828" y="326136"/>
                </a:lnTo>
                <a:lnTo>
                  <a:pt x="1674812" y="340995"/>
                </a:lnTo>
                <a:lnTo>
                  <a:pt x="1682965" y="353098"/>
                </a:lnTo>
                <a:lnTo>
                  <a:pt x="1695069" y="361251"/>
                </a:lnTo>
                <a:lnTo>
                  <a:pt x="1709928" y="364236"/>
                </a:lnTo>
                <a:lnTo>
                  <a:pt x="1724774" y="361251"/>
                </a:lnTo>
                <a:lnTo>
                  <a:pt x="1736877" y="353098"/>
                </a:lnTo>
                <a:lnTo>
                  <a:pt x="1745030" y="340995"/>
                </a:lnTo>
                <a:lnTo>
                  <a:pt x="1748028" y="326136"/>
                </a:lnTo>
                <a:lnTo>
                  <a:pt x="1745030" y="311289"/>
                </a:lnTo>
                <a:lnTo>
                  <a:pt x="1736877" y="299186"/>
                </a:lnTo>
                <a:lnTo>
                  <a:pt x="1724774" y="291033"/>
                </a:lnTo>
                <a:lnTo>
                  <a:pt x="1716278" y="289318"/>
                </a:lnTo>
                <a:lnTo>
                  <a:pt x="1716278" y="288036"/>
                </a:lnTo>
                <a:lnTo>
                  <a:pt x="1716278" y="76200"/>
                </a:lnTo>
                <a:lnTo>
                  <a:pt x="1716278" y="74930"/>
                </a:lnTo>
                <a:lnTo>
                  <a:pt x="1724774" y="73215"/>
                </a:lnTo>
                <a:lnTo>
                  <a:pt x="1736877" y="65062"/>
                </a:lnTo>
                <a:lnTo>
                  <a:pt x="1745030" y="52959"/>
                </a:lnTo>
                <a:lnTo>
                  <a:pt x="1748028" y="38100"/>
                </a:lnTo>
                <a:close/>
              </a:path>
              <a:path w="5260975" h="1594485">
                <a:moveTo>
                  <a:pt x="4253484" y="1267968"/>
                </a:moveTo>
                <a:lnTo>
                  <a:pt x="4250487" y="1253121"/>
                </a:lnTo>
                <a:lnTo>
                  <a:pt x="4242333" y="1241018"/>
                </a:lnTo>
                <a:lnTo>
                  <a:pt x="4230230" y="1232865"/>
                </a:lnTo>
                <a:lnTo>
                  <a:pt x="4215384" y="1229868"/>
                </a:lnTo>
                <a:lnTo>
                  <a:pt x="4200525" y="1232865"/>
                </a:lnTo>
                <a:lnTo>
                  <a:pt x="4188422" y="1241018"/>
                </a:lnTo>
                <a:lnTo>
                  <a:pt x="4180268" y="1253121"/>
                </a:lnTo>
                <a:lnTo>
                  <a:pt x="4177284" y="1267968"/>
                </a:lnTo>
                <a:lnTo>
                  <a:pt x="4180268" y="1282827"/>
                </a:lnTo>
                <a:lnTo>
                  <a:pt x="4188422" y="1294930"/>
                </a:lnTo>
                <a:lnTo>
                  <a:pt x="4200525" y="1303083"/>
                </a:lnTo>
                <a:lnTo>
                  <a:pt x="4209034" y="1304798"/>
                </a:lnTo>
                <a:lnTo>
                  <a:pt x="4209034" y="1519186"/>
                </a:lnTo>
                <a:lnTo>
                  <a:pt x="4200525" y="1520901"/>
                </a:lnTo>
                <a:lnTo>
                  <a:pt x="4188422" y="1529054"/>
                </a:lnTo>
                <a:lnTo>
                  <a:pt x="4180268" y="1541157"/>
                </a:lnTo>
                <a:lnTo>
                  <a:pt x="4177284" y="1556004"/>
                </a:lnTo>
                <a:lnTo>
                  <a:pt x="4180268" y="1570863"/>
                </a:lnTo>
                <a:lnTo>
                  <a:pt x="4188422" y="1582966"/>
                </a:lnTo>
                <a:lnTo>
                  <a:pt x="4200525" y="1591119"/>
                </a:lnTo>
                <a:lnTo>
                  <a:pt x="4215384" y="1594104"/>
                </a:lnTo>
                <a:lnTo>
                  <a:pt x="4230230" y="1591119"/>
                </a:lnTo>
                <a:lnTo>
                  <a:pt x="4242333" y="1582966"/>
                </a:lnTo>
                <a:lnTo>
                  <a:pt x="4250487" y="1570863"/>
                </a:lnTo>
                <a:lnTo>
                  <a:pt x="4253484" y="1556004"/>
                </a:lnTo>
                <a:lnTo>
                  <a:pt x="4250487" y="1541157"/>
                </a:lnTo>
                <a:lnTo>
                  <a:pt x="4242333" y="1529054"/>
                </a:lnTo>
                <a:lnTo>
                  <a:pt x="4230230" y="1520901"/>
                </a:lnTo>
                <a:lnTo>
                  <a:pt x="4221734" y="1519186"/>
                </a:lnTo>
                <a:lnTo>
                  <a:pt x="4221734" y="1517904"/>
                </a:lnTo>
                <a:lnTo>
                  <a:pt x="4221734" y="1306068"/>
                </a:lnTo>
                <a:lnTo>
                  <a:pt x="4221734" y="1304798"/>
                </a:lnTo>
                <a:lnTo>
                  <a:pt x="4230230" y="1303083"/>
                </a:lnTo>
                <a:lnTo>
                  <a:pt x="4242333" y="1294930"/>
                </a:lnTo>
                <a:lnTo>
                  <a:pt x="4250487" y="1282827"/>
                </a:lnTo>
                <a:lnTo>
                  <a:pt x="4253484" y="1267968"/>
                </a:lnTo>
                <a:close/>
              </a:path>
              <a:path w="5260975" h="1594485">
                <a:moveTo>
                  <a:pt x="5260848" y="1267968"/>
                </a:moveTo>
                <a:lnTo>
                  <a:pt x="5257851" y="1253121"/>
                </a:lnTo>
                <a:lnTo>
                  <a:pt x="5249697" y="1241018"/>
                </a:lnTo>
                <a:lnTo>
                  <a:pt x="5237594" y="1232865"/>
                </a:lnTo>
                <a:lnTo>
                  <a:pt x="5222748" y="1229868"/>
                </a:lnTo>
                <a:lnTo>
                  <a:pt x="5207889" y="1232865"/>
                </a:lnTo>
                <a:lnTo>
                  <a:pt x="5195786" y="1241018"/>
                </a:lnTo>
                <a:lnTo>
                  <a:pt x="5187632" y="1253121"/>
                </a:lnTo>
                <a:lnTo>
                  <a:pt x="5184648" y="1267968"/>
                </a:lnTo>
                <a:lnTo>
                  <a:pt x="5187632" y="1282827"/>
                </a:lnTo>
                <a:lnTo>
                  <a:pt x="5195786" y="1294930"/>
                </a:lnTo>
                <a:lnTo>
                  <a:pt x="5207889" y="1303083"/>
                </a:lnTo>
                <a:lnTo>
                  <a:pt x="5216398" y="1304798"/>
                </a:lnTo>
                <a:lnTo>
                  <a:pt x="5216398" y="1519186"/>
                </a:lnTo>
                <a:lnTo>
                  <a:pt x="5207889" y="1520901"/>
                </a:lnTo>
                <a:lnTo>
                  <a:pt x="5195786" y="1529054"/>
                </a:lnTo>
                <a:lnTo>
                  <a:pt x="5187632" y="1541157"/>
                </a:lnTo>
                <a:lnTo>
                  <a:pt x="5184648" y="1556004"/>
                </a:lnTo>
                <a:lnTo>
                  <a:pt x="5187632" y="1570863"/>
                </a:lnTo>
                <a:lnTo>
                  <a:pt x="5195786" y="1582966"/>
                </a:lnTo>
                <a:lnTo>
                  <a:pt x="5207889" y="1591119"/>
                </a:lnTo>
                <a:lnTo>
                  <a:pt x="5222748" y="1594104"/>
                </a:lnTo>
                <a:lnTo>
                  <a:pt x="5237594" y="1591119"/>
                </a:lnTo>
                <a:lnTo>
                  <a:pt x="5249697" y="1582966"/>
                </a:lnTo>
                <a:lnTo>
                  <a:pt x="5257851" y="1570863"/>
                </a:lnTo>
                <a:lnTo>
                  <a:pt x="5260848" y="1556004"/>
                </a:lnTo>
                <a:lnTo>
                  <a:pt x="5257851" y="1541157"/>
                </a:lnTo>
                <a:lnTo>
                  <a:pt x="5249697" y="1529054"/>
                </a:lnTo>
                <a:lnTo>
                  <a:pt x="5237594" y="1520901"/>
                </a:lnTo>
                <a:lnTo>
                  <a:pt x="5229098" y="1519186"/>
                </a:lnTo>
                <a:lnTo>
                  <a:pt x="5229098" y="1517904"/>
                </a:lnTo>
                <a:lnTo>
                  <a:pt x="5229098" y="1306068"/>
                </a:lnTo>
                <a:lnTo>
                  <a:pt x="5229098" y="1304798"/>
                </a:lnTo>
                <a:lnTo>
                  <a:pt x="5237594" y="1303083"/>
                </a:lnTo>
                <a:lnTo>
                  <a:pt x="5249697" y="1294930"/>
                </a:lnTo>
                <a:lnTo>
                  <a:pt x="5257851" y="1282827"/>
                </a:lnTo>
                <a:lnTo>
                  <a:pt x="5260848" y="12679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88111" y="4823282"/>
            <a:ext cx="1433195" cy="6229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155"/>
              </a:lnSpc>
              <a:spcBef>
                <a:spcPts val="95"/>
              </a:spcBef>
            </a:pPr>
            <a:r>
              <a:rPr sz="1000" b="1" spc="-5" dirty="0">
                <a:latin typeface="Carlito"/>
                <a:cs typeface="Carlito"/>
              </a:rPr>
              <a:t>1947</a:t>
            </a:r>
            <a:r>
              <a:rPr sz="1000" b="1" spc="30" dirty="0">
                <a:latin typeface="Carlito"/>
                <a:cs typeface="Carlito"/>
              </a:rPr>
              <a:t> </a:t>
            </a:r>
            <a:r>
              <a:rPr sz="1000" spc="-5" dirty="0">
                <a:latin typeface="Carlito"/>
                <a:cs typeface="Carlito"/>
              </a:rPr>
              <a:t>Transistor</a:t>
            </a:r>
            <a:endParaRPr sz="1000">
              <a:latin typeface="Carlito"/>
              <a:cs typeface="Carlito"/>
            </a:endParaRPr>
          </a:p>
          <a:p>
            <a:pPr marL="327025" marR="5080" indent="30480">
              <a:lnSpc>
                <a:spcPts val="1190"/>
              </a:lnSpc>
              <a:spcBef>
                <a:spcPts val="5"/>
              </a:spcBef>
            </a:pPr>
            <a:r>
              <a:rPr sz="1000" b="1" spc="-10" dirty="0">
                <a:latin typeface="Carlito"/>
                <a:cs typeface="Carlito"/>
              </a:rPr>
              <a:t>1958 </a:t>
            </a:r>
            <a:r>
              <a:rPr sz="1000" spc="-5" dirty="0">
                <a:latin typeface="Carlito"/>
                <a:cs typeface="Carlito"/>
              </a:rPr>
              <a:t>- </a:t>
            </a:r>
            <a:r>
              <a:rPr sz="1000" spc="-10" dirty="0">
                <a:latin typeface="Carlito"/>
                <a:cs typeface="Carlito"/>
              </a:rPr>
              <a:t>The </a:t>
            </a:r>
            <a:r>
              <a:rPr sz="1000" spc="-5" dirty="0">
                <a:latin typeface="Carlito"/>
                <a:cs typeface="Carlito"/>
              </a:rPr>
              <a:t>invention  of the</a:t>
            </a:r>
            <a:r>
              <a:rPr sz="1000" spc="-15" dirty="0">
                <a:latin typeface="Carlito"/>
                <a:cs typeface="Carlito"/>
              </a:rPr>
              <a:t> </a:t>
            </a:r>
            <a:r>
              <a:rPr sz="1000" spc="-5" dirty="0">
                <a:latin typeface="Carlito"/>
                <a:cs typeface="Carlito"/>
              </a:rPr>
              <a:t>integrated</a:t>
            </a:r>
            <a:endParaRPr sz="1000">
              <a:latin typeface="Carlito"/>
              <a:cs typeface="Carlito"/>
            </a:endParaRPr>
          </a:p>
          <a:p>
            <a:pPr marL="327025">
              <a:lnSpc>
                <a:spcPts val="1170"/>
              </a:lnSpc>
            </a:pPr>
            <a:r>
              <a:rPr sz="1000" spc="-5" dirty="0">
                <a:latin typeface="Carlito"/>
                <a:cs typeface="Carlito"/>
              </a:rPr>
              <a:t>circuit</a:t>
            </a:r>
            <a:endParaRPr sz="1000">
              <a:latin typeface="Carlito"/>
              <a:cs typeface="Carlito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777741" y="2359914"/>
            <a:ext cx="1143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latin typeface="Georgia"/>
                <a:cs typeface="Georgia"/>
              </a:rPr>
              <a:t>1991 </a:t>
            </a:r>
            <a:r>
              <a:rPr sz="900" spc="-5" dirty="0">
                <a:latin typeface="Georgia"/>
                <a:cs typeface="Georgia"/>
              </a:rPr>
              <a:t>The World</a:t>
            </a:r>
            <a:r>
              <a:rPr sz="900" spc="-100" dirty="0">
                <a:latin typeface="Georgia"/>
                <a:cs typeface="Georgia"/>
              </a:rPr>
              <a:t> </a:t>
            </a:r>
            <a:r>
              <a:rPr sz="900" spc="-5" dirty="0">
                <a:latin typeface="Georgia"/>
                <a:cs typeface="Georgia"/>
              </a:rPr>
              <a:t>Wide  Web</a:t>
            </a:r>
            <a:endParaRPr sz="900">
              <a:latin typeface="Georgia"/>
              <a:cs typeface="Georgi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777741" y="2771394"/>
            <a:ext cx="10115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latin typeface="Georgia"/>
                <a:cs typeface="Georgia"/>
              </a:rPr>
              <a:t>1993 </a:t>
            </a:r>
            <a:r>
              <a:rPr sz="900" spc="-5" dirty="0">
                <a:latin typeface="Georgia"/>
                <a:cs typeface="Georgia"/>
              </a:rPr>
              <a:t>The first</a:t>
            </a:r>
            <a:r>
              <a:rPr sz="900" spc="-95" dirty="0">
                <a:latin typeface="Georgia"/>
                <a:cs typeface="Georgia"/>
              </a:rPr>
              <a:t> </a:t>
            </a:r>
            <a:r>
              <a:rPr sz="900" spc="-5" dirty="0">
                <a:latin typeface="Georgia"/>
                <a:cs typeface="Georgia"/>
              </a:rPr>
              <a:t>Web  browser</a:t>
            </a:r>
            <a:endParaRPr sz="900">
              <a:latin typeface="Georgia"/>
              <a:cs typeface="Georgi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796284" y="3208019"/>
            <a:ext cx="228600" cy="1592580"/>
          </a:xfrm>
          <a:custGeom>
            <a:avLst/>
            <a:gdLst/>
            <a:ahLst/>
            <a:cxnLst/>
            <a:rect l="l" t="t" r="r" b="b"/>
            <a:pathLst>
              <a:path w="228600" h="1592579">
                <a:moveTo>
                  <a:pt x="76200" y="1266444"/>
                </a:moveTo>
                <a:lnTo>
                  <a:pt x="73202" y="1251597"/>
                </a:lnTo>
                <a:lnTo>
                  <a:pt x="65049" y="1239494"/>
                </a:lnTo>
                <a:lnTo>
                  <a:pt x="52946" y="1231341"/>
                </a:lnTo>
                <a:lnTo>
                  <a:pt x="38100" y="1228344"/>
                </a:lnTo>
                <a:lnTo>
                  <a:pt x="23241" y="1231341"/>
                </a:lnTo>
                <a:lnTo>
                  <a:pt x="11137" y="1239494"/>
                </a:lnTo>
                <a:lnTo>
                  <a:pt x="2984" y="1251597"/>
                </a:lnTo>
                <a:lnTo>
                  <a:pt x="0" y="1266444"/>
                </a:lnTo>
                <a:lnTo>
                  <a:pt x="2984" y="1281303"/>
                </a:lnTo>
                <a:lnTo>
                  <a:pt x="11137" y="1293406"/>
                </a:lnTo>
                <a:lnTo>
                  <a:pt x="23241" y="1301559"/>
                </a:lnTo>
                <a:lnTo>
                  <a:pt x="31750" y="1303274"/>
                </a:lnTo>
                <a:lnTo>
                  <a:pt x="31750" y="1517662"/>
                </a:lnTo>
                <a:lnTo>
                  <a:pt x="23241" y="1519377"/>
                </a:lnTo>
                <a:lnTo>
                  <a:pt x="11137" y="1527530"/>
                </a:lnTo>
                <a:lnTo>
                  <a:pt x="2984" y="1539633"/>
                </a:lnTo>
                <a:lnTo>
                  <a:pt x="0" y="1554480"/>
                </a:lnTo>
                <a:lnTo>
                  <a:pt x="2984" y="1569339"/>
                </a:lnTo>
                <a:lnTo>
                  <a:pt x="11137" y="1581442"/>
                </a:lnTo>
                <a:lnTo>
                  <a:pt x="23241" y="1589595"/>
                </a:lnTo>
                <a:lnTo>
                  <a:pt x="38100" y="1592580"/>
                </a:lnTo>
                <a:lnTo>
                  <a:pt x="52946" y="1589595"/>
                </a:lnTo>
                <a:lnTo>
                  <a:pt x="65049" y="1581442"/>
                </a:lnTo>
                <a:lnTo>
                  <a:pt x="73202" y="1569339"/>
                </a:lnTo>
                <a:lnTo>
                  <a:pt x="76200" y="1554480"/>
                </a:lnTo>
                <a:lnTo>
                  <a:pt x="73202" y="1539633"/>
                </a:lnTo>
                <a:lnTo>
                  <a:pt x="65049" y="1527530"/>
                </a:lnTo>
                <a:lnTo>
                  <a:pt x="52946" y="1519377"/>
                </a:lnTo>
                <a:lnTo>
                  <a:pt x="44450" y="1517662"/>
                </a:lnTo>
                <a:lnTo>
                  <a:pt x="44450" y="1516380"/>
                </a:lnTo>
                <a:lnTo>
                  <a:pt x="44450" y="1304544"/>
                </a:lnTo>
                <a:lnTo>
                  <a:pt x="44450" y="1303274"/>
                </a:lnTo>
                <a:lnTo>
                  <a:pt x="52946" y="1301559"/>
                </a:lnTo>
                <a:lnTo>
                  <a:pt x="65049" y="1293406"/>
                </a:lnTo>
                <a:lnTo>
                  <a:pt x="73202" y="1281303"/>
                </a:lnTo>
                <a:lnTo>
                  <a:pt x="76200" y="1266444"/>
                </a:lnTo>
                <a:close/>
              </a:path>
              <a:path w="228600" h="1592579">
                <a:moveTo>
                  <a:pt x="228600" y="38100"/>
                </a:moveTo>
                <a:lnTo>
                  <a:pt x="225602" y="23253"/>
                </a:lnTo>
                <a:lnTo>
                  <a:pt x="217449" y="11150"/>
                </a:lnTo>
                <a:lnTo>
                  <a:pt x="205346" y="2997"/>
                </a:lnTo>
                <a:lnTo>
                  <a:pt x="190500" y="0"/>
                </a:lnTo>
                <a:lnTo>
                  <a:pt x="175641" y="2997"/>
                </a:lnTo>
                <a:lnTo>
                  <a:pt x="163537" y="11150"/>
                </a:lnTo>
                <a:lnTo>
                  <a:pt x="155384" y="23253"/>
                </a:lnTo>
                <a:lnTo>
                  <a:pt x="152400" y="38100"/>
                </a:lnTo>
                <a:lnTo>
                  <a:pt x="155384" y="52959"/>
                </a:lnTo>
                <a:lnTo>
                  <a:pt x="163537" y="65062"/>
                </a:lnTo>
                <a:lnTo>
                  <a:pt x="175641" y="73215"/>
                </a:lnTo>
                <a:lnTo>
                  <a:pt x="184150" y="74930"/>
                </a:lnTo>
                <a:lnTo>
                  <a:pt x="184150" y="289318"/>
                </a:lnTo>
                <a:lnTo>
                  <a:pt x="175641" y="291033"/>
                </a:lnTo>
                <a:lnTo>
                  <a:pt x="163537" y="299186"/>
                </a:lnTo>
                <a:lnTo>
                  <a:pt x="155384" y="311289"/>
                </a:lnTo>
                <a:lnTo>
                  <a:pt x="152400" y="326136"/>
                </a:lnTo>
                <a:lnTo>
                  <a:pt x="155384" y="340995"/>
                </a:lnTo>
                <a:lnTo>
                  <a:pt x="163537" y="353098"/>
                </a:lnTo>
                <a:lnTo>
                  <a:pt x="175641" y="361251"/>
                </a:lnTo>
                <a:lnTo>
                  <a:pt x="190500" y="364236"/>
                </a:lnTo>
                <a:lnTo>
                  <a:pt x="205346" y="361251"/>
                </a:lnTo>
                <a:lnTo>
                  <a:pt x="217449" y="353098"/>
                </a:lnTo>
                <a:lnTo>
                  <a:pt x="225602" y="340995"/>
                </a:lnTo>
                <a:lnTo>
                  <a:pt x="228600" y="326136"/>
                </a:lnTo>
                <a:lnTo>
                  <a:pt x="225602" y="311289"/>
                </a:lnTo>
                <a:lnTo>
                  <a:pt x="217449" y="299186"/>
                </a:lnTo>
                <a:lnTo>
                  <a:pt x="205346" y="291033"/>
                </a:lnTo>
                <a:lnTo>
                  <a:pt x="196850" y="289318"/>
                </a:lnTo>
                <a:lnTo>
                  <a:pt x="196850" y="288036"/>
                </a:lnTo>
                <a:lnTo>
                  <a:pt x="196850" y="76200"/>
                </a:lnTo>
                <a:lnTo>
                  <a:pt x="196850" y="74930"/>
                </a:lnTo>
                <a:lnTo>
                  <a:pt x="190500" y="76200"/>
                </a:lnTo>
                <a:lnTo>
                  <a:pt x="196837" y="74930"/>
                </a:lnTo>
                <a:lnTo>
                  <a:pt x="196850" y="38100"/>
                </a:lnTo>
                <a:lnTo>
                  <a:pt x="196850" y="74930"/>
                </a:lnTo>
                <a:lnTo>
                  <a:pt x="205346" y="73215"/>
                </a:lnTo>
                <a:lnTo>
                  <a:pt x="217449" y="65062"/>
                </a:lnTo>
                <a:lnTo>
                  <a:pt x="225602" y="52959"/>
                </a:lnTo>
                <a:lnTo>
                  <a:pt x="228600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194612" y="788288"/>
            <a:ext cx="1977389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Georgia"/>
                <a:cs typeface="Georgia"/>
              </a:rPr>
              <a:t>3rd Industrial</a:t>
            </a:r>
            <a:r>
              <a:rPr sz="1400" spc="-80" dirty="0">
                <a:latin typeface="Georgia"/>
                <a:cs typeface="Georgia"/>
              </a:rPr>
              <a:t> </a:t>
            </a:r>
            <a:r>
              <a:rPr sz="1400" spc="-5" dirty="0">
                <a:latin typeface="Georgia"/>
                <a:cs typeface="Georgia"/>
              </a:rPr>
              <a:t>revolution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045970" y="4936616"/>
            <a:ext cx="1080770" cy="7886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latin typeface="Carlito"/>
                <a:cs typeface="Carlito"/>
              </a:rPr>
              <a:t>1968 </a:t>
            </a:r>
            <a:r>
              <a:rPr sz="1000" b="1" spc="-5" dirty="0">
                <a:latin typeface="Carlito"/>
                <a:cs typeface="Carlito"/>
              </a:rPr>
              <a:t>–</a:t>
            </a:r>
            <a:r>
              <a:rPr sz="1000" b="1" spc="30" dirty="0">
                <a:latin typeface="Carlito"/>
                <a:cs typeface="Carlito"/>
              </a:rPr>
              <a:t> </a:t>
            </a:r>
            <a:r>
              <a:rPr sz="1000" b="1" spc="-10" dirty="0">
                <a:latin typeface="Carlito"/>
                <a:cs typeface="Carlito"/>
              </a:rPr>
              <a:t>1971</a:t>
            </a:r>
            <a:endParaRPr sz="1000">
              <a:latin typeface="Carlito"/>
              <a:cs typeface="Carlito"/>
            </a:endParaRPr>
          </a:p>
          <a:p>
            <a:pPr marL="12700" marR="5080">
              <a:lnSpc>
                <a:spcPct val="100000"/>
              </a:lnSpc>
            </a:pPr>
            <a:r>
              <a:rPr sz="1000" spc="-5" dirty="0">
                <a:latin typeface="Carlito"/>
                <a:cs typeface="Carlito"/>
              </a:rPr>
              <a:t>Programmable  controllers and  Programmable</a:t>
            </a:r>
            <a:r>
              <a:rPr sz="1000" spc="-30" dirty="0">
                <a:latin typeface="Carlito"/>
                <a:cs typeface="Carlito"/>
              </a:rPr>
              <a:t> </a:t>
            </a:r>
            <a:r>
              <a:rPr sz="1000" spc="-10" dirty="0">
                <a:latin typeface="Carlito"/>
                <a:cs typeface="Carlito"/>
              </a:rPr>
              <a:t>Logic</a:t>
            </a:r>
            <a:endParaRPr sz="10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000" spc="-5" dirty="0">
                <a:latin typeface="Carlito"/>
                <a:cs typeface="Carlito"/>
              </a:rPr>
              <a:t>Controller</a:t>
            </a:r>
            <a:r>
              <a:rPr sz="1000" spc="-10" dirty="0">
                <a:latin typeface="Carlito"/>
                <a:cs typeface="Carlito"/>
              </a:rPr>
              <a:t> (PLC)</a:t>
            </a:r>
            <a:endParaRPr sz="1000">
              <a:latin typeface="Carlito"/>
              <a:cs typeface="Carlito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361945" y="2574797"/>
            <a:ext cx="109728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latin typeface="Georgia"/>
                <a:cs typeface="Georgia"/>
              </a:rPr>
              <a:t>1976-77 </a:t>
            </a:r>
            <a:r>
              <a:rPr sz="900" spc="-5" dirty="0">
                <a:latin typeface="Georgia"/>
                <a:cs typeface="Georgia"/>
              </a:rPr>
              <a:t>-Entry of  </a:t>
            </a:r>
            <a:r>
              <a:rPr sz="900" dirty="0">
                <a:latin typeface="Georgia"/>
                <a:cs typeface="Georgia"/>
              </a:rPr>
              <a:t>Radio </a:t>
            </a:r>
            <a:r>
              <a:rPr sz="900" spc="-5" dirty="0">
                <a:latin typeface="Georgia"/>
                <a:cs typeface="Georgia"/>
              </a:rPr>
              <a:t>Shack, Apple,  </a:t>
            </a:r>
            <a:r>
              <a:rPr sz="900" dirty="0">
                <a:latin typeface="Georgia"/>
                <a:cs typeface="Georgia"/>
              </a:rPr>
              <a:t>and </a:t>
            </a:r>
            <a:r>
              <a:rPr sz="900" spc="-5" dirty="0">
                <a:latin typeface="Georgia"/>
                <a:cs typeface="Georgia"/>
              </a:rPr>
              <a:t>Commodore</a:t>
            </a:r>
            <a:r>
              <a:rPr sz="900" spc="-95" dirty="0">
                <a:latin typeface="Georgia"/>
                <a:cs typeface="Georgia"/>
              </a:rPr>
              <a:t> </a:t>
            </a:r>
            <a:r>
              <a:rPr sz="900" spc="-5" dirty="0">
                <a:latin typeface="Georgia"/>
                <a:cs typeface="Georgia"/>
              </a:rPr>
              <a:t>into  the</a:t>
            </a:r>
            <a:r>
              <a:rPr sz="900" spc="-10" dirty="0">
                <a:latin typeface="Georgia"/>
                <a:cs typeface="Georgia"/>
              </a:rPr>
              <a:t> </a:t>
            </a:r>
            <a:r>
              <a:rPr sz="900" spc="-5" dirty="0">
                <a:latin typeface="Georgia"/>
                <a:cs typeface="Georgia"/>
              </a:rPr>
              <a:t>market.</a:t>
            </a:r>
            <a:endParaRPr sz="900">
              <a:latin typeface="Georgia"/>
              <a:cs typeface="Georgi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43941" y="2958464"/>
            <a:ext cx="63246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latin typeface="Carlito"/>
                <a:cs typeface="Carlito"/>
              </a:rPr>
              <a:t>1945</a:t>
            </a:r>
            <a:r>
              <a:rPr sz="1000" b="1" spc="-15" dirty="0">
                <a:latin typeface="Carlito"/>
                <a:cs typeface="Carlito"/>
              </a:rPr>
              <a:t> </a:t>
            </a:r>
            <a:r>
              <a:rPr sz="1000" spc="-5" dirty="0">
                <a:latin typeface="Carlito"/>
                <a:cs typeface="Carlito"/>
              </a:rPr>
              <a:t>ENIAC</a:t>
            </a:r>
            <a:endParaRPr sz="1000">
              <a:latin typeface="Carlito"/>
              <a:cs typeface="Carlito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64820" y="3200399"/>
            <a:ext cx="2129155" cy="1586865"/>
          </a:xfrm>
          <a:custGeom>
            <a:avLst/>
            <a:gdLst/>
            <a:ahLst/>
            <a:cxnLst/>
            <a:rect l="l" t="t" r="r" b="b"/>
            <a:pathLst>
              <a:path w="2129155" h="1586864">
                <a:moveTo>
                  <a:pt x="76200" y="38100"/>
                </a:moveTo>
                <a:lnTo>
                  <a:pt x="73202" y="23253"/>
                </a:lnTo>
                <a:lnTo>
                  <a:pt x="65036" y="11150"/>
                </a:lnTo>
                <a:lnTo>
                  <a:pt x="52920" y="2997"/>
                </a:lnTo>
                <a:lnTo>
                  <a:pt x="38100" y="0"/>
                </a:lnTo>
                <a:lnTo>
                  <a:pt x="23266" y="2997"/>
                </a:lnTo>
                <a:lnTo>
                  <a:pt x="11150" y="11150"/>
                </a:lnTo>
                <a:lnTo>
                  <a:pt x="2984" y="23253"/>
                </a:lnTo>
                <a:lnTo>
                  <a:pt x="0" y="38100"/>
                </a:lnTo>
                <a:lnTo>
                  <a:pt x="2984" y="52959"/>
                </a:lnTo>
                <a:lnTo>
                  <a:pt x="11150" y="65062"/>
                </a:lnTo>
                <a:lnTo>
                  <a:pt x="23266" y="73215"/>
                </a:lnTo>
                <a:lnTo>
                  <a:pt x="31750" y="74930"/>
                </a:lnTo>
                <a:lnTo>
                  <a:pt x="31750" y="289318"/>
                </a:lnTo>
                <a:lnTo>
                  <a:pt x="23266" y="291033"/>
                </a:lnTo>
                <a:lnTo>
                  <a:pt x="11150" y="299186"/>
                </a:lnTo>
                <a:lnTo>
                  <a:pt x="2984" y="311289"/>
                </a:lnTo>
                <a:lnTo>
                  <a:pt x="0" y="326136"/>
                </a:lnTo>
                <a:lnTo>
                  <a:pt x="2984" y="340995"/>
                </a:lnTo>
                <a:lnTo>
                  <a:pt x="11150" y="353098"/>
                </a:lnTo>
                <a:lnTo>
                  <a:pt x="23266" y="361251"/>
                </a:lnTo>
                <a:lnTo>
                  <a:pt x="38100" y="364236"/>
                </a:lnTo>
                <a:lnTo>
                  <a:pt x="52920" y="361251"/>
                </a:lnTo>
                <a:lnTo>
                  <a:pt x="65036" y="353098"/>
                </a:lnTo>
                <a:lnTo>
                  <a:pt x="73202" y="340995"/>
                </a:lnTo>
                <a:lnTo>
                  <a:pt x="76200" y="326136"/>
                </a:lnTo>
                <a:lnTo>
                  <a:pt x="73202" y="311289"/>
                </a:lnTo>
                <a:lnTo>
                  <a:pt x="65036" y="299186"/>
                </a:lnTo>
                <a:lnTo>
                  <a:pt x="52920" y="291033"/>
                </a:lnTo>
                <a:lnTo>
                  <a:pt x="44450" y="289318"/>
                </a:lnTo>
                <a:lnTo>
                  <a:pt x="44450" y="288036"/>
                </a:lnTo>
                <a:lnTo>
                  <a:pt x="44450" y="76200"/>
                </a:lnTo>
                <a:lnTo>
                  <a:pt x="44450" y="74930"/>
                </a:lnTo>
                <a:lnTo>
                  <a:pt x="52920" y="73215"/>
                </a:lnTo>
                <a:lnTo>
                  <a:pt x="65036" y="65062"/>
                </a:lnTo>
                <a:lnTo>
                  <a:pt x="73202" y="52959"/>
                </a:lnTo>
                <a:lnTo>
                  <a:pt x="76200" y="38100"/>
                </a:lnTo>
                <a:close/>
              </a:path>
              <a:path w="2129155" h="1586864">
                <a:moveTo>
                  <a:pt x="2129028" y="1260348"/>
                </a:moveTo>
                <a:lnTo>
                  <a:pt x="2126030" y="1245501"/>
                </a:lnTo>
                <a:lnTo>
                  <a:pt x="2117877" y="1233398"/>
                </a:lnTo>
                <a:lnTo>
                  <a:pt x="2105774" y="1225245"/>
                </a:lnTo>
                <a:lnTo>
                  <a:pt x="2090928" y="1222248"/>
                </a:lnTo>
                <a:lnTo>
                  <a:pt x="2076069" y="1225245"/>
                </a:lnTo>
                <a:lnTo>
                  <a:pt x="2063965" y="1233398"/>
                </a:lnTo>
                <a:lnTo>
                  <a:pt x="2055812" y="1245501"/>
                </a:lnTo>
                <a:lnTo>
                  <a:pt x="2052828" y="1260348"/>
                </a:lnTo>
                <a:lnTo>
                  <a:pt x="2055812" y="1275207"/>
                </a:lnTo>
                <a:lnTo>
                  <a:pt x="2063965" y="1287310"/>
                </a:lnTo>
                <a:lnTo>
                  <a:pt x="2076069" y="1295463"/>
                </a:lnTo>
                <a:lnTo>
                  <a:pt x="2084578" y="1297178"/>
                </a:lnTo>
                <a:lnTo>
                  <a:pt x="2084578" y="1511566"/>
                </a:lnTo>
                <a:lnTo>
                  <a:pt x="2076069" y="1513281"/>
                </a:lnTo>
                <a:lnTo>
                  <a:pt x="2063965" y="1521434"/>
                </a:lnTo>
                <a:lnTo>
                  <a:pt x="2055812" y="1533537"/>
                </a:lnTo>
                <a:lnTo>
                  <a:pt x="2052828" y="1548384"/>
                </a:lnTo>
                <a:lnTo>
                  <a:pt x="2055812" y="1563243"/>
                </a:lnTo>
                <a:lnTo>
                  <a:pt x="2063965" y="1575346"/>
                </a:lnTo>
                <a:lnTo>
                  <a:pt x="2076069" y="1583499"/>
                </a:lnTo>
                <a:lnTo>
                  <a:pt x="2090928" y="1586484"/>
                </a:lnTo>
                <a:lnTo>
                  <a:pt x="2105774" y="1583499"/>
                </a:lnTo>
                <a:lnTo>
                  <a:pt x="2117877" y="1575346"/>
                </a:lnTo>
                <a:lnTo>
                  <a:pt x="2126030" y="1563243"/>
                </a:lnTo>
                <a:lnTo>
                  <a:pt x="2129028" y="1548384"/>
                </a:lnTo>
                <a:lnTo>
                  <a:pt x="2126030" y="1533537"/>
                </a:lnTo>
                <a:lnTo>
                  <a:pt x="2117877" y="1521434"/>
                </a:lnTo>
                <a:lnTo>
                  <a:pt x="2105774" y="1513281"/>
                </a:lnTo>
                <a:lnTo>
                  <a:pt x="2097278" y="1511566"/>
                </a:lnTo>
                <a:lnTo>
                  <a:pt x="2097278" y="1510284"/>
                </a:lnTo>
                <a:lnTo>
                  <a:pt x="2097278" y="1298448"/>
                </a:lnTo>
                <a:lnTo>
                  <a:pt x="2097278" y="1297178"/>
                </a:lnTo>
                <a:lnTo>
                  <a:pt x="2105774" y="1295463"/>
                </a:lnTo>
                <a:lnTo>
                  <a:pt x="2117877" y="1287310"/>
                </a:lnTo>
                <a:lnTo>
                  <a:pt x="2126030" y="1275207"/>
                </a:lnTo>
                <a:lnTo>
                  <a:pt x="2129028" y="12603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5047615" y="4896739"/>
            <a:ext cx="739140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latin typeface="Georgia"/>
                <a:cs typeface="Georgia"/>
              </a:rPr>
              <a:t>2007 </a:t>
            </a:r>
            <a:r>
              <a:rPr sz="1000" spc="-10" dirty="0">
                <a:latin typeface="Georgia"/>
                <a:cs typeface="Georgia"/>
              </a:rPr>
              <a:t>Apple  </a:t>
            </a:r>
            <a:r>
              <a:rPr sz="1000" spc="-5" dirty="0">
                <a:latin typeface="Georgia"/>
                <a:cs typeface="Georgia"/>
              </a:rPr>
              <a:t>iPhone  launched</a:t>
            </a:r>
            <a:endParaRPr sz="1000">
              <a:latin typeface="Georgia"/>
              <a:cs typeface="Georgi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417570" y="4935982"/>
            <a:ext cx="1092835" cy="6362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299"/>
              </a:lnSpc>
              <a:spcBef>
                <a:spcPts val="90"/>
              </a:spcBef>
            </a:pPr>
            <a:r>
              <a:rPr sz="1000" b="1" spc="-5" dirty="0">
                <a:latin typeface="Carlito"/>
                <a:cs typeface="Carlito"/>
              </a:rPr>
              <a:t>As late as 1990</a:t>
            </a:r>
            <a:r>
              <a:rPr sz="1000" spc="-5" dirty="0">
                <a:latin typeface="Carlito"/>
                <a:cs typeface="Carlito"/>
              </a:rPr>
              <a:t>, only  22 percent of U.S.  households had a  computer</a:t>
            </a:r>
            <a:endParaRPr sz="1000">
              <a:latin typeface="Carlito"/>
              <a:cs typeface="Carlito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41375" y="5796178"/>
            <a:ext cx="316928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rlito"/>
                <a:cs typeface="Carlito"/>
              </a:rPr>
              <a:t>Computerization </a:t>
            </a:r>
            <a:r>
              <a:rPr sz="1800" dirty="0">
                <a:latin typeface="Carlito"/>
                <a:cs typeface="Carlito"/>
              </a:rPr>
              <a:t>and</a:t>
            </a:r>
            <a:r>
              <a:rPr sz="1800" spc="40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automation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154671" y="1405204"/>
            <a:ext cx="1912620" cy="576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rlito"/>
                <a:cs typeface="Carlito"/>
              </a:rPr>
              <a:t>Advancement</a:t>
            </a:r>
            <a:r>
              <a:rPr sz="1800" spc="-10" dirty="0">
                <a:latin typeface="Carlito"/>
                <a:cs typeface="Carlito"/>
              </a:rPr>
              <a:t> </a:t>
            </a:r>
            <a:r>
              <a:rPr sz="1800" spc="-5" dirty="0">
                <a:latin typeface="Carlito"/>
                <a:cs typeface="Carlito"/>
              </a:rPr>
              <a:t>of</a:t>
            </a:r>
            <a:endParaRPr sz="18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800" spc="-10" dirty="0">
                <a:latin typeface="Carlito"/>
                <a:cs typeface="Carlito"/>
              </a:rPr>
              <a:t>several</a:t>
            </a:r>
            <a:r>
              <a:rPr sz="1800" spc="-65" dirty="0">
                <a:latin typeface="Carlito"/>
                <a:cs typeface="Carlito"/>
              </a:rPr>
              <a:t> </a:t>
            </a:r>
            <a:r>
              <a:rPr sz="1800" spc="-5" dirty="0">
                <a:latin typeface="Carlito"/>
                <a:cs typeface="Carlito"/>
              </a:rPr>
              <a:t>technologies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648457" y="4660519"/>
            <a:ext cx="84328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latin typeface="Carlito"/>
                <a:cs typeface="Carlito"/>
              </a:rPr>
              <a:t>1973 </a:t>
            </a:r>
            <a:r>
              <a:rPr sz="1000" spc="-5" dirty="0">
                <a:latin typeface="Carlito"/>
                <a:cs typeface="Carlito"/>
              </a:rPr>
              <a:t>ASEA</a:t>
            </a:r>
            <a:r>
              <a:rPr sz="1000" spc="-20" dirty="0">
                <a:latin typeface="Carlito"/>
                <a:cs typeface="Carlito"/>
              </a:rPr>
              <a:t> </a:t>
            </a:r>
            <a:r>
              <a:rPr sz="1000" spc="-5" dirty="0">
                <a:latin typeface="Carlito"/>
                <a:cs typeface="Carlito"/>
              </a:rPr>
              <a:t>IRB6</a:t>
            </a:r>
            <a:endParaRPr sz="1000">
              <a:latin typeface="Carlito"/>
              <a:cs typeface="Carlito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573023" y="1504950"/>
            <a:ext cx="6374130" cy="3150235"/>
            <a:chOff x="573023" y="1504950"/>
            <a:chExt cx="6374130" cy="3150235"/>
          </a:xfrm>
        </p:grpSpPr>
        <p:sp>
          <p:nvSpPr>
            <p:cNvPr id="29" name="object 29"/>
            <p:cNvSpPr/>
            <p:nvPr/>
          </p:nvSpPr>
          <p:spPr>
            <a:xfrm>
              <a:off x="573023" y="4430267"/>
              <a:ext cx="76200" cy="22021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662428" y="4434839"/>
              <a:ext cx="76200" cy="22021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128772" y="1504950"/>
              <a:ext cx="3818254" cy="2093595"/>
            </a:xfrm>
            <a:custGeom>
              <a:avLst/>
              <a:gdLst/>
              <a:ahLst/>
              <a:cxnLst/>
              <a:rect l="l" t="t" r="r" b="b"/>
              <a:pathLst>
                <a:path w="3818254" h="2093595">
                  <a:moveTo>
                    <a:pt x="2921254" y="0"/>
                  </a:moveTo>
                  <a:lnTo>
                    <a:pt x="3145536" y="202184"/>
                  </a:lnTo>
                  <a:lnTo>
                    <a:pt x="3105265" y="249041"/>
                  </a:lnTo>
                  <a:lnTo>
                    <a:pt x="3064965" y="295286"/>
                  </a:lnTo>
                  <a:lnTo>
                    <a:pt x="3024634" y="340918"/>
                  </a:lnTo>
                  <a:lnTo>
                    <a:pt x="2984274" y="385938"/>
                  </a:lnTo>
                  <a:lnTo>
                    <a:pt x="2943885" y="430346"/>
                  </a:lnTo>
                  <a:lnTo>
                    <a:pt x="2903465" y="474141"/>
                  </a:lnTo>
                  <a:lnTo>
                    <a:pt x="2863015" y="517323"/>
                  </a:lnTo>
                  <a:lnTo>
                    <a:pt x="2822536" y="559893"/>
                  </a:lnTo>
                  <a:lnTo>
                    <a:pt x="2782027" y="601850"/>
                  </a:lnTo>
                  <a:lnTo>
                    <a:pt x="2741488" y="643195"/>
                  </a:lnTo>
                  <a:lnTo>
                    <a:pt x="2700919" y="683928"/>
                  </a:lnTo>
                  <a:lnTo>
                    <a:pt x="2660321" y="724047"/>
                  </a:lnTo>
                  <a:lnTo>
                    <a:pt x="2619693" y="763555"/>
                  </a:lnTo>
                  <a:lnTo>
                    <a:pt x="2579034" y="802450"/>
                  </a:lnTo>
                  <a:lnTo>
                    <a:pt x="2538346" y="840732"/>
                  </a:lnTo>
                  <a:lnTo>
                    <a:pt x="2497629" y="878402"/>
                  </a:lnTo>
                  <a:lnTo>
                    <a:pt x="2456881" y="915459"/>
                  </a:lnTo>
                  <a:lnTo>
                    <a:pt x="2416104" y="951904"/>
                  </a:lnTo>
                  <a:lnTo>
                    <a:pt x="2375296" y="987736"/>
                  </a:lnTo>
                  <a:lnTo>
                    <a:pt x="2334459" y="1022956"/>
                  </a:lnTo>
                  <a:lnTo>
                    <a:pt x="2293592" y="1057563"/>
                  </a:lnTo>
                  <a:lnTo>
                    <a:pt x="2252696" y="1091558"/>
                  </a:lnTo>
                  <a:lnTo>
                    <a:pt x="2211769" y="1124940"/>
                  </a:lnTo>
                  <a:lnTo>
                    <a:pt x="2170813" y="1157710"/>
                  </a:lnTo>
                  <a:lnTo>
                    <a:pt x="2129827" y="1189868"/>
                  </a:lnTo>
                  <a:lnTo>
                    <a:pt x="2088811" y="1221412"/>
                  </a:lnTo>
                  <a:lnTo>
                    <a:pt x="2047765" y="1252345"/>
                  </a:lnTo>
                  <a:lnTo>
                    <a:pt x="2006690" y="1282665"/>
                  </a:lnTo>
                  <a:lnTo>
                    <a:pt x="1965584" y="1312372"/>
                  </a:lnTo>
                  <a:lnTo>
                    <a:pt x="1924449" y="1341467"/>
                  </a:lnTo>
                  <a:lnTo>
                    <a:pt x="1883284" y="1369950"/>
                  </a:lnTo>
                  <a:lnTo>
                    <a:pt x="1842089" y="1397820"/>
                  </a:lnTo>
                  <a:lnTo>
                    <a:pt x="1800864" y="1425077"/>
                  </a:lnTo>
                  <a:lnTo>
                    <a:pt x="1759610" y="1451722"/>
                  </a:lnTo>
                  <a:lnTo>
                    <a:pt x="1718326" y="1477755"/>
                  </a:lnTo>
                  <a:lnTo>
                    <a:pt x="1677012" y="1503175"/>
                  </a:lnTo>
                  <a:lnTo>
                    <a:pt x="1635668" y="1527982"/>
                  </a:lnTo>
                  <a:lnTo>
                    <a:pt x="1594294" y="1552178"/>
                  </a:lnTo>
                  <a:lnTo>
                    <a:pt x="1552890" y="1575760"/>
                  </a:lnTo>
                  <a:lnTo>
                    <a:pt x="1511457" y="1598731"/>
                  </a:lnTo>
                  <a:lnTo>
                    <a:pt x="1469994" y="1621088"/>
                  </a:lnTo>
                  <a:lnTo>
                    <a:pt x="1428501" y="1642834"/>
                  </a:lnTo>
                  <a:lnTo>
                    <a:pt x="1386978" y="1663967"/>
                  </a:lnTo>
                  <a:lnTo>
                    <a:pt x="1345426" y="1684487"/>
                  </a:lnTo>
                  <a:lnTo>
                    <a:pt x="1303843" y="1704395"/>
                  </a:lnTo>
                  <a:lnTo>
                    <a:pt x="1262231" y="1723691"/>
                  </a:lnTo>
                  <a:lnTo>
                    <a:pt x="1220589" y="1742374"/>
                  </a:lnTo>
                  <a:lnTo>
                    <a:pt x="1178917" y="1760444"/>
                  </a:lnTo>
                  <a:lnTo>
                    <a:pt x="1137215" y="1777902"/>
                  </a:lnTo>
                  <a:lnTo>
                    <a:pt x="1095484" y="1794748"/>
                  </a:lnTo>
                  <a:lnTo>
                    <a:pt x="1053722" y="1810982"/>
                  </a:lnTo>
                  <a:lnTo>
                    <a:pt x="1011931" y="1826602"/>
                  </a:lnTo>
                  <a:lnTo>
                    <a:pt x="970110" y="1841611"/>
                  </a:lnTo>
                  <a:lnTo>
                    <a:pt x="928260" y="1856007"/>
                  </a:lnTo>
                  <a:lnTo>
                    <a:pt x="886379" y="1869790"/>
                  </a:lnTo>
                  <a:lnTo>
                    <a:pt x="844469" y="1882961"/>
                  </a:lnTo>
                  <a:lnTo>
                    <a:pt x="802528" y="1895520"/>
                  </a:lnTo>
                  <a:lnTo>
                    <a:pt x="760558" y="1907466"/>
                  </a:lnTo>
                  <a:lnTo>
                    <a:pt x="718559" y="1918800"/>
                  </a:lnTo>
                  <a:lnTo>
                    <a:pt x="676529" y="1929522"/>
                  </a:lnTo>
                  <a:lnTo>
                    <a:pt x="634469" y="1939631"/>
                  </a:lnTo>
                  <a:lnTo>
                    <a:pt x="592380" y="1949127"/>
                  </a:lnTo>
                  <a:lnTo>
                    <a:pt x="550261" y="1958011"/>
                  </a:lnTo>
                  <a:lnTo>
                    <a:pt x="508112" y="1966283"/>
                  </a:lnTo>
                  <a:lnTo>
                    <a:pt x="465933" y="1973942"/>
                  </a:lnTo>
                  <a:lnTo>
                    <a:pt x="423725" y="1980989"/>
                  </a:lnTo>
                  <a:lnTo>
                    <a:pt x="381486" y="1987424"/>
                  </a:lnTo>
                  <a:lnTo>
                    <a:pt x="339218" y="1993246"/>
                  </a:lnTo>
                  <a:lnTo>
                    <a:pt x="296920" y="1998455"/>
                  </a:lnTo>
                  <a:lnTo>
                    <a:pt x="254592" y="2003053"/>
                  </a:lnTo>
                  <a:lnTo>
                    <a:pt x="212235" y="2007037"/>
                  </a:lnTo>
                  <a:lnTo>
                    <a:pt x="169847" y="2010410"/>
                  </a:lnTo>
                  <a:lnTo>
                    <a:pt x="127430" y="2013170"/>
                  </a:lnTo>
                  <a:lnTo>
                    <a:pt x="84983" y="2015317"/>
                  </a:lnTo>
                  <a:lnTo>
                    <a:pt x="42506" y="2016853"/>
                  </a:lnTo>
                  <a:lnTo>
                    <a:pt x="0" y="2017776"/>
                  </a:lnTo>
                  <a:lnTo>
                    <a:pt x="40362" y="2027366"/>
                  </a:lnTo>
                  <a:lnTo>
                    <a:pt x="80795" y="2036309"/>
                  </a:lnTo>
                  <a:lnTo>
                    <a:pt x="121301" y="2044602"/>
                  </a:lnTo>
                  <a:lnTo>
                    <a:pt x="161877" y="2052247"/>
                  </a:lnTo>
                  <a:lnTo>
                    <a:pt x="202526" y="2059244"/>
                  </a:lnTo>
                  <a:lnTo>
                    <a:pt x="243246" y="2065591"/>
                  </a:lnTo>
                  <a:lnTo>
                    <a:pt x="284037" y="2071290"/>
                  </a:lnTo>
                  <a:lnTo>
                    <a:pt x="324901" y="2076341"/>
                  </a:lnTo>
                  <a:lnTo>
                    <a:pt x="365835" y="2080743"/>
                  </a:lnTo>
                  <a:lnTo>
                    <a:pt x="406842" y="2084496"/>
                  </a:lnTo>
                  <a:lnTo>
                    <a:pt x="447920" y="2087601"/>
                  </a:lnTo>
                  <a:lnTo>
                    <a:pt x="489069" y="2090057"/>
                  </a:lnTo>
                  <a:lnTo>
                    <a:pt x="530290" y="2091864"/>
                  </a:lnTo>
                  <a:lnTo>
                    <a:pt x="571583" y="2093023"/>
                  </a:lnTo>
                  <a:lnTo>
                    <a:pt x="612948" y="2093533"/>
                  </a:lnTo>
                  <a:lnTo>
                    <a:pt x="654384" y="2093395"/>
                  </a:lnTo>
                  <a:lnTo>
                    <a:pt x="695892" y="2092607"/>
                  </a:lnTo>
                  <a:lnTo>
                    <a:pt x="737471" y="2091172"/>
                  </a:lnTo>
                  <a:lnTo>
                    <a:pt x="779122" y="2089087"/>
                  </a:lnTo>
                  <a:lnTo>
                    <a:pt x="820844" y="2086354"/>
                  </a:lnTo>
                  <a:lnTo>
                    <a:pt x="862639" y="2082973"/>
                  </a:lnTo>
                  <a:lnTo>
                    <a:pt x="904505" y="2078943"/>
                  </a:lnTo>
                  <a:lnTo>
                    <a:pt x="946442" y="2074264"/>
                  </a:lnTo>
                  <a:lnTo>
                    <a:pt x="988451" y="2068936"/>
                  </a:lnTo>
                  <a:lnTo>
                    <a:pt x="1030532" y="2062960"/>
                  </a:lnTo>
                  <a:lnTo>
                    <a:pt x="1072685" y="2056335"/>
                  </a:lnTo>
                  <a:lnTo>
                    <a:pt x="1114909" y="2049062"/>
                  </a:lnTo>
                  <a:lnTo>
                    <a:pt x="1157205" y="2041140"/>
                  </a:lnTo>
                  <a:lnTo>
                    <a:pt x="1199572" y="2032570"/>
                  </a:lnTo>
                  <a:lnTo>
                    <a:pt x="1242012" y="2023350"/>
                  </a:lnTo>
                  <a:lnTo>
                    <a:pt x="1284523" y="2013482"/>
                  </a:lnTo>
                  <a:lnTo>
                    <a:pt x="1327105" y="2002966"/>
                  </a:lnTo>
                  <a:lnTo>
                    <a:pt x="1369760" y="1991801"/>
                  </a:lnTo>
                  <a:lnTo>
                    <a:pt x="1412486" y="1979987"/>
                  </a:lnTo>
                  <a:lnTo>
                    <a:pt x="1455283" y="1967525"/>
                  </a:lnTo>
                  <a:lnTo>
                    <a:pt x="1498153" y="1954414"/>
                  </a:lnTo>
                  <a:lnTo>
                    <a:pt x="1541094" y="1940654"/>
                  </a:lnTo>
                  <a:lnTo>
                    <a:pt x="1584107" y="1926246"/>
                  </a:lnTo>
                  <a:lnTo>
                    <a:pt x="1627191" y="1911189"/>
                  </a:lnTo>
                  <a:lnTo>
                    <a:pt x="1670347" y="1895484"/>
                  </a:lnTo>
                  <a:lnTo>
                    <a:pt x="1713575" y="1879130"/>
                  </a:lnTo>
                  <a:lnTo>
                    <a:pt x="1756875" y="1862127"/>
                  </a:lnTo>
                  <a:lnTo>
                    <a:pt x="1800247" y="1844476"/>
                  </a:lnTo>
                  <a:lnTo>
                    <a:pt x="1843690" y="1826176"/>
                  </a:lnTo>
                  <a:lnTo>
                    <a:pt x="1887205" y="1807227"/>
                  </a:lnTo>
                  <a:lnTo>
                    <a:pt x="1930792" y="1787630"/>
                  </a:lnTo>
                  <a:lnTo>
                    <a:pt x="1974450" y="1767384"/>
                  </a:lnTo>
                  <a:lnTo>
                    <a:pt x="2018180" y="1746490"/>
                  </a:lnTo>
                  <a:lnTo>
                    <a:pt x="2061982" y="1724947"/>
                  </a:lnTo>
                  <a:lnTo>
                    <a:pt x="2105856" y="1702755"/>
                  </a:lnTo>
                  <a:lnTo>
                    <a:pt x="2149801" y="1679915"/>
                  </a:lnTo>
                  <a:lnTo>
                    <a:pt x="2193819" y="1656426"/>
                  </a:lnTo>
                  <a:lnTo>
                    <a:pt x="2237908" y="1632288"/>
                  </a:lnTo>
                  <a:lnTo>
                    <a:pt x="2282068" y="1607502"/>
                  </a:lnTo>
                  <a:lnTo>
                    <a:pt x="2326301" y="1582067"/>
                  </a:lnTo>
                  <a:lnTo>
                    <a:pt x="2370605" y="1555984"/>
                  </a:lnTo>
                  <a:lnTo>
                    <a:pt x="2414981" y="1529252"/>
                  </a:lnTo>
                  <a:lnTo>
                    <a:pt x="2459429" y="1501871"/>
                  </a:lnTo>
                  <a:lnTo>
                    <a:pt x="2503949" y="1473842"/>
                  </a:lnTo>
                  <a:lnTo>
                    <a:pt x="2548541" y="1445164"/>
                  </a:lnTo>
                  <a:lnTo>
                    <a:pt x="2593204" y="1415837"/>
                  </a:lnTo>
                  <a:lnTo>
                    <a:pt x="2637939" y="1385862"/>
                  </a:lnTo>
                  <a:lnTo>
                    <a:pt x="2682746" y="1355238"/>
                  </a:lnTo>
                  <a:lnTo>
                    <a:pt x="2727625" y="1323966"/>
                  </a:lnTo>
                  <a:lnTo>
                    <a:pt x="2772576" y="1292045"/>
                  </a:lnTo>
                  <a:lnTo>
                    <a:pt x="2817598" y="1259475"/>
                  </a:lnTo>
                  <a:lnTo>
                    <a:pt x="2862692" y="1226257"/>
                  </a:lnTo>
                  <a:lnTo>
                    <a:pt x="2907858" y="1192390"/>
                  </a:lnTo>
                  <a:lnTo>
                    <a:pt x="2953096" y="1157874"/>
                  </a:lnTo>
                  <a:lnTo>
                    <a:pt x="2998406" y="1122710"/>
                  </a:lnTo>
                  <a:lnTo>
                    <a:pt x="3043788" y="1086898"/>
                  </a:lnTo>
                  <a:lnTo>
                    <a:pt x="3089241" y="1050436"/>
                  </a:lnTo>
                  <a:lnTo>
                    <a:pt x="3134766" y="1013326"/>
                  </a:lnTo>
                  <a:lnTo>
                    <a:pt x="3180364" y="975567"/>
                  </a:lnTo>
                  <a:lnTo>
                    <a:pt x="3226033" y="937160"/>
                  </a:lnTo>
                  <a:lnTo>
                    <a:pt x="3271774" y="898104"/>
                  </a:lnTo>
                  <a:lnTo>
                    <a:pt x="3317586" y="858400"/>
                  </a:lnTo>
                  <a:lnTo>
                    <a:pt x="3363471" y="818047"/>
                  </a:lnTo>
                  <a:lnTo>
                    <a:pt x="3409428" y="777045"/>
                  </a:lnTo>
                  <a:lnTo>
                    <a:pt x="3455456" y="735394"/>
                  </a:lnTo>
                  <a:lnTo>
                    <a:pt x="3501556" y="693095"/>
                  </a:lnTo>
                  <a:lnTo>
                    <a:pt x="3547728" y="650148"/>
                  </a:lnTo>
                  <a:lnTo>
                    <a:pt x="3593973" y="606551"/>
                  </a:lnTo>
                  <a:lnTo>
                    <a:pt x="3818128" y="808736"/>
                  </a:lnTo>
                  <a:lnTo>
                    <a:pt x="3796919" y="13970"/>
                  </a:lnTo>
                  <a:lnTo>
                    <a:pt x="2921254" y="0"/>
                  </a:lnTo>
                  <a:close/>
                </a:path>
              </a:pathLst>
            </a:custGeom>
            <a:solidFill>
              <a:srgbClr val="FFD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943762" y="3427650"/>
              <a:ext cx="123888" cy="12387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3900932" y="1874265"/>
            <a:ext cx="11823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rlito"/>
                <a:cs typeface="Carlito"/>
              </a:rPr>
              <a:t>Connectivity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34" name="object 3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240">
              <a:lnSpc>
                <a:spcPts val="1664"/>
              </a:lnSpc>
            </a:pPr>
            <a:fld id="{81D60167-4931-47E6-BA6A-407CBD079E47}" type="slidenum">
              <a:rPr dirty="0">
                <a:latin typeface="Georgia"/>
                <a:cs typeface="Georgia"/>
              </a:rPr>
              <a:t>14</a:t>
            </a:fld>
            <a:endParaRPr dirty="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7230" y="323164"/>
            <a:ext cx="1907539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dirty="0">
                <a:latin typeface="Arial"/>
                <a:cs typeface="Arial"/>
              </a:rPr>
              <a:t>Module</a:t>
            </a:r>
            <a:r>
              <a:rPr sz="3600" b="0" spc="-90" dirty="0">
                <a:latin typeface="Arial"/>
                <a:cs typeface="Arial"/>
              </a:rPr>
              <a:t> </a:t>
            </a:r>
            <a:r>
              <a:rPr sz="3600" b="0" dirty="0">
                <a:latin typeface="Arial"/>
                <a:cs typeface="Arial"/>
              </a:rPr>
              <a:t>1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94729" y="2828088"/>
            <a:ext cx="6714774" cy="31882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49732" y="937716"/>
            <a:ext cx="771715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3000" dirty="0">
                <a:latin typeface="Carlito"/>
                <a:cs typeface="Carlito"/>
              </a:rPr>
              <a:t>Based </a:t>
            </a:r>
            <a:r>
              <a:rPr sz="3000" spc="-5" dirty="0">
                <a:latin typeface="Carlito"/>
                <a:cs typeface="Carlito"/>
              </a:rPr>
              <a:t>on </a:t>
            </a:r>
            <a:r>
              <a:rPr sz="3000" dirty="0">
                <a:latin typeface="Carlito"/>
                <a:cs typeface="Carlito"/>
              </a:rPr>
              <a:t>the </a:t>
            </a:r>
            <a:r>
              <a:rPr sz="3000" spc="-15" dirty="0">
                <a:latin typeface="Carlito"/>
                <a:cs typeface="Carlito"/>
              </a:rPr>
              <a:t>past </a:t>
            </a:r>
            <a:r>
              <a:rPr sz="3000" spc="-175" dirty="0">
                <a:latin typeface="Arial"/>
                <a:cs typeface="Arial"/>
              </a:rPr>
              <a:t>– </a:t>
            </a:r>
            <a:r>
              <a:rPr sz="3000" spc="-5" dirty="0">
                <a:latin typeface="Carlito"/>
                <a:cs typeface="Carlito"/>
              </a:rPr>
              <a:t>what </a:t>
            </a:r>
            <a:r>
              <a:rPr sz="3000" dirty="0">
                <a:latin typeface="Carlito"/>
                <a:cs typeface="Carlito"/>
              </a:rPr>
              <a:t>will</a:t>
            </a:r>
            <a:r>
              <a:rPr sz="3000" spc="-5" dirty="0">
                <a:latin typeface="Carlito"/>
                <a:cs typeface="Carlito"/>
              </a:rPr>
              <a:t> happen?</a:t>
            </a:r>
            <a:endParaRPr sz="3000">
              <a:latin typeface="Carlito"/>
              <a:cs typeface="Carlito"/>
            </a:endParaRPr>
          </a:p>
          <a:p>
            <a:pPr marL="469900" marR="5080" indent="-4572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3000" spc="-5" dirty="0">
                <a:latin typeface="Carlito"/>
                <a:cs typeface="Carlito"/>
              </a:rPr>
              <a:t>How </a:t>
            </a:r>
            <a:r>
              <a:rPr sz="3000" dirty="0">
                <a:latin typeface="Carlito"/>
                <a:cs typeface="Carlito"/>
              </a:rPr>
              <a:t>will </a:t>
            </a:r>
            <a:r>
              <a:rPr sz="3000" spc="-5" dirty="0">
                <a:latin typeface="Carlito"/>
                <a:cs typeface="Carlito"/>
              </a:rPr>
              <a:t>this </a:t>
            </a:r>
            <a:r>
              <a:rPr sz="3000" spc="-10" dirty="0">
                <a:latin typeface="Carlito"/>
                <a:cs typeface="Carlito"/>
              </a:rPr>
              <a:t>digital </a:t>
            </a:r>
            <a:r>
              <a:rPr sz="3000" spc="-15" dirty="0">
                <a:latin typeface="Carlito"/>
                <a:cs typeface="Carlito"/>
              </a:rPr>
              <a:t>transformation </a:t>
            </a:r>
            <a:r>
              <a:rPr sz="3000" spc="-20" dirty="0">
                <a:latin typeface="Carlito"/>
                <a:cs typeface="Carlito"/>
              </a:rPr>
              <a:t>affect </a:t>
            </a:r>
            <a:r>
              <a:rPr sz="3000" spc="-5" dirty="0">
                <a:latin typeface="Carlito"/>
                <a:cs typeface="Carlito"/>
              </a:rPr>
              <a:t>us </a:t>
            </a:r>
            <a:r>
              <a:rPr sz="3000" dirty="0">
                <a:latin typeface="Carlito"/>
                <a:cs typeface="Carlito"/>
              </a:rPr>
              <a:t>as  </a:t>
            </a:r>
            <a:r>
              <a:rPr sz="3000" spc="-5" dirty="0">
                <a:latin typeface="Carlito"/>
                <a:cs typeface="Carlito"/>
              </a:rPr>
              <a:t>humans?</a:t>
            </a:r>
            <a:endParaRPr sz="3000">
              <a:latin typeface="Carlito"/>
              <a:cs typeface="Carlito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240">
              <a:lnSpc>
                <a:spcPts val="1664"/>
              </a:lnSpc>
            </a:pPr>
            <a:fld id="{81D60167-4931-47E6-BA6A-407CBD079E47}" type="slidenum">
              <a:rPr dirty="0">
                <a:latin typeface="Georgia"/>
                <a:cs typeface="Georgia"/>
              </a:rPr>
              <a:t>15</a:t>
            </a:fld>
            <a:endParaRPr dirty="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6576" y="739851"/>
            <a:ext cx="1907539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dirty="0">
                <a:latin typeface="Arial"/>
                <a:cs typeface="Arial"/>
              </a:rPr>
              <a:t>Module</a:t>
            </a:r>
            <a:r>
              <a:rPr sz="3600" b="0" spc="-90" dirty="0">
                <a:latin typeface="Arial"/>
                <a:cs typeface="Arial"/>
              </a:rPr>
              <a:t> </a:t>
            </a:r>
            <a:r>
              <a:rPr sz="3600" b="0" dirty="0">
                <a:latin typeface="Arial"/>
                <a:cs typeface="Arial"/>
              </a:rPr>
              <a:t>1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761744" y="2493264"/>
            <a:ext cx="5620511" cy="32232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16025" y="1406397"/>
            <a:ext cx="6056630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5115" marR="5080" indent="-273050">
              <a:lnSpc>
                <a:spcPct val="100000"/>
              </a:lnSpc>
              <a:spcBef>
                <a:spcPts val="105"/>
              </a:spcBef>
              <a:buClr>
                <a:srgbClr val="FF8700"/>
              </a:buClr>
              <a:buChar char="●"/>
              <a:tabLst>
                <a:tab pos="285750" algn="l"/>
              </a:tabLst>
            </a:pPr>
            <a:r>
              <a:rPr sz="2000" spc="-5" dirty="0">
                <a:latin typeface="Georgia"/>
                <a:cs typeface="Georgia"/>
              </a:rPr>
              <a:t>Change </a:t>
            </a:r>
            <a:r>
              <a:rPr sz="2000" dirty="0">
                <a:latin typeface="Georgia"/>
                <a:cs typeface="Georgia"/>
              </a:rPr>
              <a:t>management (digitalization) </a:t>
            </a:r>
            <a:r>
              <a:rPr sz="2000" spc="-5" dirty="0">
                <a:latin typeface="Georgia"/>
                <a:cs typeface="Georgia"/>
              </a:rPr>
              <a:t>from </a:t>
            </a:r>
            <a:r>
              <a:rPr sz="2000" dirty="0">
                <a:latin typeface="Georgia"/>
                <a:cs typeface="Georgia"/>
              </a:rPr>
              <a:t>a </a:t>
            </a:r>
            <a:r>
              <a:rPr sz="2000" spc="-5" dirty="0">
                <a:latin typeface="Georgia"/>
                <a:cs typeface="Georgia"/>
              </a:rPr>
              <a:t>human  perspective</a:t>
            </a:r>
            <a:endParaRPr sz="2000">
              <a:latin typeface="Georgia"/>
              <a:cs typeface="Georgia"/>
            </a:endParaRPr>
          </a:p>
          <a:p>
            <a:pPr marL="285115" indent="-273050">
              <a:lnSpc>
                <a:spcPct val="100000"/>
              </a:lnSpc>
              <a:spcBef>
                <a:spcPts val="475"/>
              </a:spcBef>
              <a:buClr>
                <a:srgbClr val="FF8700"/>
              </a:buClr>
              <a:buChar char="●"/>
              <a:tabLst>
                <a:tab pos="285750" algn="l"/>
              </a:tabLst>
            </a:pPr>
            <a:r>
              <a:rPr sz="2000" dirty="0">
                <a:latin typeface="Georgia"/>
                <a:cs typeface="Georgia"/>
              </a:rPr>
              <a:t>Work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environment</a:t>
            </a:r>
            <a:endParaRPr sz="2000">
              <a:latin typeface="Georgia"/>
              <a:cs typeface="Georgi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240">
              <a:lnSpc>
                <a:spcPts val="1664"/>
              </a:lnSpc>
            </a:pPr>
            <a:fld id="{81D60167-4931-47E6-BA6A-407CBD079E47}" type="slidenum">
              <a:rPr dirty="0">
                <a:latin typeface="Georgia"/>
                <a:cs typeface="Georgia"/>
              </a:rPr>
              <a:t>16</a:t>
            </a:fld>
            <a:endParaRPr dirty="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0200" y="429259"/>
            <a:ext cx="19069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dirty="0">
                <a:latin typeface="Arial"/>
                <a:cs typeface="Arial"/>
              </a:rPr>
              <a:t>Module</a:t>
            </a:r>
            <a:r>
              <a:rPr sz="3600" b="0" spc="-90" dirty="0">
                <a:latin typeface="Arial"/>
                <a:cs typeface="Arial"/>
              </a:rPr>
              <a:t> </a:t>
            </a:r>
            <a:r>
              <a:rPr sz="3600" b="0" spc="-5" dirty="0">
                <a:latin typeface="Arial"/>
                <a:cs typeface="Arial"/>
              </a:rPr>
              <a:t>1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84047" y="1504376"/>
            <a:ext cx="4132967" cy="42332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49423" y="1659347"/>
            <a:ext cx="3355524" cy="44336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240">
              <a:lnSpc>
                <a:spcPts val="1664"/>
              </a:lnSpc>
            </a:pPr>
            <a:fld id="{81D60167-4931-47E6-BA6A-407CBD079E47}" type="slidenum">
              <a:rPr dirty="0">
                <a:latin typeface="Georgia"/>
                <a:cs typeface="Georgia"/>
              </a:rPr>
              <a:t>17</a:t>
            </a:fld>
            <a:endParaRPr dirty="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6576" y="486283"/>
            <a:ext cx="6731634" cy="108204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 marR="5080">
              <a:lnSpc>
                <a:spcPts val="4000"/>
              </a:lnSpc>
              <a:spcBef>
                <a:spcPts val="500"/>
              </a:spcBef>
            </a:pPr>
            <a:r>
              <a:rPr sz="3600" b="0" dirty="0">
                <a:latin typeface="Arial"/>
                <a:cs typeface="Arial"/>
              </a:rPr>
              <a:t>Module </a:t>
            </a:r>
            <a:r>
              <a:rPr sz="3600" b="0" spc="-5" dirty="0">
                <a:latin typeface="Arial"/>
                <a:cs typeface="Arial"/>
              </a:rPr>
              <a:t>1 </a:t>
            </a:r>
            <a:r>
              <a:rPr sz="3600" b="0" dirty="0">
                <a:latin typeface="Arial"/>
                <a:cs typeface="Arial"/>
              </a:rPr>
              <a:t>– </a:t>
            </a:r>
            <a:r>
              <a:rPr sz="3600" b="0" spc="-5" dirty="0">
                <a:latin typeface="Arial"/>
                <a:cs typeface="Arial"/>
              </a:rPr>
              <a:t>Some </a:t>
            </a:r>
            <a:r>
              <a:rPr sz="3600" b="0" dirty="0">
                <a:latin typeface="Arial"/>
                <a:cs typeface="Arial"/>
              </a:rPr>
              <a:t>examples</a:t>
            </a:r>
            <a:r>
              <a:rPr sz="3600" b="0" spc="-105" dirty="0">
                <a:latin typeface="Arial"/>
                <a:cs typeface="Arial"/>
              </a:rPr>
              <a:t> </a:t>
            </a:r>
            <a:r>
              <a:rPr sz="3600" b="0" dirty="0">
                <a:latin typeface="Arial"/>
                <a:cs typeface="Arial"/>
              </a:rPr>
              <a:t>from  follow-up</a:t>
            </a:r>
            <a:r>
              <a:rPr sz="3600" b="0" spc="-30" dirty="0">
                <a:latin typeface="Arial"/>
                <a:cs typeface="Arial"/>
              </a:rPr>
              <a:t> </a:t>
            </a:r>
            <a:r>
              <a:rPr sz="3600" b="0" dirty="0">
                <a:latin typeface="Arial"/>
                <a:cs typeface="Arial"/>
              </a:rPr>
              <a:t>seminar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240">
              <a:lnSpc>
                <a:spcPts val="1664"/>
              </a:lnSpc>
            </a:pPr>
            <a:fld id="{81D60167-4931-47E6-BA6A-407CBD079E47}" type="slidenum">
              <a:rPr dirty="0">
                <a:latin typeface="Georgia"/>
                <a:cs typeface="Georgia"/>
              </a:rPr>
              <a:t>18</a:t>
            </a:fld>
            <a:endParaRPr dirty="0"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025" y="1664944"/>
            <a:ext cx="6994525" cy="348869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285115" indent="-273050">
              <a:lnSpc>
                <a:spcPct val="100000"/>
              </a:lnSpc>
              <a:spcBef>
                <a:spcPts val="580"/>
              </a:spcBef>
              <a:buClr>
                <a:srgbClr val="FF8700"/>
              </a:buClr>
              <a:buChar char="●"/>
              <a:tabLst>
                <a:tab pos="285750" algn="l"/>
              </a:tabLst>
            </a:pPr>
            <a:r>
              <a:rPr sz="2000" dirty="0">
                <a:latin typeface="Georgia"/>
                <a:cs typeface="Georgia"/>
              </a:rPr>
              <a:t>People </a:t>
            </a:r>
            <a:r>
              <a:rPr sz="2000" spc="-5" dirty="0">
                <a:latin typeface="Georgia"/>
                <a:cs typeface="Georgia"/>
              </a:rPr>
              <a:t>will lose their </a:t>
            </a:r>
            <a:r>
              <a:rPr sz="2000" dirty="0">
                <a:latin typeface="Georgia"/>
                <a:cs typeface="Georgia"/>
              </a:rPr>
              <a:t>jobs in </a:t>
            </a:r>
            <a:r>
              <a:rPr sz="2000" spc="-5" dirty="0">
                <a:latin typeface="Georgia"/>
                <a:cs typeface="Georgia"/>
              </a:rPr>
              <a:t>some</a:t>
            </a:r>
            <a:r>
              <a:rPr sz="2000" spc="-4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areas</a:t>
            </a:r>
            <a:endParaRPr sz="2000">
              <a:latin typeface="Georgia"/>
              <a:cs typeface="Georgia"/>
            </a:endParaRPr>
          </a:p>
          <a:p>
            <a:pPr marL="285115" indent="-273050">
              <a:lnSpc>
                <a:spcPct val="100000"/>
              </a:lnSpc>
              <a:spcBef>
                <a:spcPts val="480"/>
              </a:spcBef>
              <a:buClr>
                <a:srgbClr val="FF8700"/>
              </a:buClr>
              <a:buChar char="●"/>
              <a:tabLst>
                <a:tab pos="285750" algn="l"/>
              </a:tabLst>
            </a:pPr>
            <a:r>
              <a:rPr sz="2000" dirty="0">
                <a:latin typeface="Georgia"/>
                <a:cs typeface="Georgia"/>
              </a:rPr>
              <a:t>Lifelong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learning</a:t>
            </a:r>
            <a:endParaRPr sz="2000">
              <a:latin typeface="Georgia"/>
              <a:cs typeface="Georgia"/>
            </a:endParaRPr>
          </a:p>
          <a:p>
            <a:pPr marL="285115" indent="-273050">
              <a:lnSpc>
                <a:spcPct val="100000"/>
              </a:lnSpc>
              <a:spcBef>
                <a:spcPts val="480"/>
              </a:spcBef>
              <a:buClr>
                <a:srgbClr val="FF8700"/>
              </a:buClr>
              <a:buChar char="●"/>
              <a:tabLst>
                <a:tab pos="285750" algn="l"/>
              </a:tabLst>
            </a:pPr>
            <a:r>
              <a:rPr sz="2000" dirty="0">
                <a:latin typeface="Georgia"/>
                <a:cs typeface="Georgia"/>
              </a:rPr>
              <a:t>Laws &amp; Regulations</a:t>
            </a:r>
            <a:endParaRPr sz="2000">
              <a:latin typeface="Georgia"/>
              <a:cs typeface="Georgia"/>
            </a:endParaRPr>
          </a:p>
          <a:p>
            <a:pPr marL="285115" indent="-273050">
              <a:lnSpc>
                <a:spcPct val="100000"/>
              </a:lnSpc>
              <a:spcBef>
                <a:spcPts val="480"/>
              </a:spcBef>
              <a:buClr>
                <a:srgbClr val="FF8700"/>
              </a:buClr>
              <a:buChar char="●"/>
              <a:tabLst>
                <a:tab pos="285750" algn="l"/>
              </a:tabLst>
            </a:pPr>
            <a:r>
              <a:rPr sz="2000" spc="-5" dirty="0">
                <a:latin typeface="Georgia"/>
                <a:cs typeface="Georgia"/>
              </a:rPr>
              <a:t>More work from</a:t>
            </a:r>
            <a:r>
              <a:rPr sz="200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home</a:t>
            </a:r>
            <a:endParaRPr sz="2000">
              <a:latin typeface="Georgia"/>
              <a:cs typeface="Georgia"/>
            </a:endParaRPr>
          </a:p>
          <a:p>
            <a:pPr marL="548640" lvl="1" indent="-264160">
              <a:lnSpc>
                <a:spcPct val="100000"/>
              </a:lnSpc>
              <a:spcBef>
                <a:spcPts val="440"/>
              </a:spcBef>
              <a:buChar char="●"/>
              <a:tabLst>
                <a:tab pos="549275" algn="l"/>
              </a:tabLst>
            </a:pPr>
            <a:r>
              <a:rPr sz="1800" dirty="0">
                <a:latin typeface="Georgia"/>
                <a:cs typeface="Georgia"/>
              </a:rPr>
              <a:t>Less </a:t>
            </a:r>
            <a:r>
              <a:rPr sz="1800" spc="-5" dirty="0">
                <a:latin typeface="Georgia"/>
                <a:cs typeface="Georgia"/>
              </a:rPr>
              <a:t>social</a:t>
            </a:r>
            <a:r>
              <a:rPr sz="1800" spc="-2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interaction</a:t>
            </a:r>
            <a:endParaRPr sz="1800">
              <a:latin typeface="Georgia"/>
              <a:cs typeface="Georgia"/>
            </a:endParaRPr>
          </a:p>
          <a:p>
            <a:pPr marL="548640" lvl="1" indent="-264160">
              <a:lnSpc>
                <a:spcPct val="100000"/>
              </a:lnSpc>
              <a:spcBef>
                <a:spcPts val="430"/>
              </a:spcBef>
              <a:buChar char="●"/>
              <a:tabLst>
                <a:tab pos="549275" algn="l"/>
              </a:tabLst>
            </a:pPr>
            <a:r>
              <a:rPr sz="1800" spc="-5" dirty="0">
                <a:latin typeface="Georgia"/>
                <a:cs typeface="Georgia"/>
              </a:rPr>
              <a:t>Difficult to </a:t>
            </a:r>
            <a:r>
              <a:rPr sz="1800" dirty="0">
                <a:latin typeface="Georgia"/>
                <a:cs typeface="Georgia"/>
              </a:rPr>
              <a:t>separate </a:t>
            </a:r>
            <a:r>
              <a:rPr sz="1800" spc="-5" dirty="0">
                <a:latin typeface="Georgia"/>
                <a:cs typeface="Georgia"/>
              </a:rPr>
              <a:t>work </a:t>
            </a:r>
            <a:r>
              <a:rPr sz="1800" dirty="0">
                <a:latin typeface="Georgia"/>
                <a:cs typeface="Georgia"/>
              </a:rPr>
              <a:t>and </a:t>
            </a:r>
            <a:r>
              <a:rPr sz="1800" spc="-5" dirty="0">
                <a:latin typeface="Georgia"/>
                <a:cs typeface="Georgia"/>
              </a:rPr>
              <a:t>private</a:t>
            </a:r>
            <a:r>
              <a:rPr sz="1800" spc="1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life</a:t>
            </a:r>
            <a:endParaRPr sz="1800">
              <a:latin typeface="Georgia"/>
              <a:cs typeface="Georgia"/>
            </a:endParaRPr>
          </a:p>
          <a:p>
            <a:pPr marL="285115" indent="-273050">
              <a:lnSpc>
                <a:spcPct val="100000"/>
              </a:lnSpc>
              <a:spcBef>
                <a:spcPts val="475"/>
              </a:spcBef>
              <a:buClr>
                <a:srgbClr val="FF8700"/>
              </a:buClr>
              <a:buChar char="●"/>
              <a:tabLst>
                <a:tab pos="285750" algn="l"/>
              </a:tabLst>
            </a:pPr>
            <a:r>
              <a:rPr sz="2000" dirty="0">
                <a:latin typeface="Georgia"/>
                <a:cs typeface="Georgia"/>
              </a:rPr>
              <a:t>Less </a:t>
            </a:r>
            <a:r>
              <a:rPr sz="2000" spc="-5" dirty="0">
                <a:latin typeface="Georgia"/>
                <a:cs typeface="Georgia"/>
              </a:rPr>
              <a:t>distinction </a:t>
            </a:r>
            <a:r>
              <a:rPr sz="2000" dirty="0">
                <a:latin typeface="Georgia"/>
                <a:cs typeface="Georgia"/>
              </a:rPr>
              <a:t>between </a:t>
            </a:r>
            <a:r>
              <a:rPr sz="2000" spc="-5" dirty="0">
                <a:latin typeface="Georgia"/>
                <a:cs typeface="Georgia"/>
              </a:rPr>
              <a:t>white </a:t>
            </a:r>
            <a:r>
              <a:rPr sz="2000" dirty="0">
                <a:latin typeface="Georgia"/>
                <a:cs typeface="Georgia"/>
              </a:rPr>
              <a:t>and blue</a:t>
            </a:r>
            <a:r>
              <a:rPr sz="2000" spc="-7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collars</a:t>
            </a:r>
            <a:endParaRPr sz="2000">
              <a:latin typeface="Georgia"/>
              <a:cs typeface="Georgia"/>
            </a:endParaRPr>
          </a:p>
          <a:p>
            <a:pPr marL="285115" marR="5080" indent="-273050">
              <a:lnSpc>
                <a:spcPct val="100000"/>
              </a:lnSpc>
              <a:spcBef>
                <a:spcPts val="480"/>
              </a:spcBef>
              <a:buClr>
                <a:srgbClr val="FF8700"/>
              </a:buClr>
              <a:buChar char="●"/>
              <a:tabLst>
                <a:tab pos="285750" algn="l"/>
              </a:tabLst>
            </a:pPr>
            <a:r>
              <a:rPr sz="2000" dirty="0">
                <a:latin typeface="Georgia"/>
                <a:cs typeface="Georgia"/>
              </a:rPr>
              <a:t>Bigger gap </a:t>
            </a:r>
            <a:r>
              <a:rPr sz="2000" spc="-5" dirty="0">
                <a:latin typeface="Georgia"/>
                <a:cs typeface="Georgia"/>
              </a:rPr>
              <a:t>between specialists </a:t>
            </a:r>
            <a:r>
              <a:rPr sz="2000" dirty="0">
                <a:latin typeface="Georgia"/>
                <a:cs typeface="Georgia"/>
              </a:rPr>
              <a:t>and </a:t>
            </a:r>
            <a:r>
              <a:rPr sz="2000" spc="-5" dirty="0">
                <a:latin typeface="Georgia"/>
                <a:cs typeface="Georgia"/>
              </a:rPr>
              <a:t>generalists/workers  prevalence </a:t>
            </a:r>
            <a:r>
              <a:rPr sz="2000" dirty="0">
                <a:latin typeface="Georgia"/>
                <a:cs typeface="Georgia"/>
              </a:rPr>
              <a:t>and </a:t>
            </a:r>
            <a:r>
              <a:rPr sz="2000" spc="-5" dirty="0">
                <a:latin typeface="Georgia"/>
                <a:cs typeface="Georgia"/>
              </a:rPr>
              <a:t>domination of </a:t>
            </a:r>
            <a:r>
              <a:rPr sz="2000" dirty="0">
                <a:latin typeface="Georgia"/>
                <a:cs typeface="Georgia"/>
              </a:rPr>
              <a:t>AI and robotics in </a:t>
            </a:r>
            <a:r>
              <a:rPr sz="2000" spc="-5" dirty="0">
                <a:latin typeface="Georgia"/>
                <a:cs typeface="Georgia"/>
              </a:rPr>
              <a:t>offices and  workspace</a:t>
            </a:r>
            <a:endParaRPr sz="20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9022" y="802894"/>
            <a:ext cx="2007235" cy="51244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925"/>
              </a:lnSpc>
            </a:pPr>
            <a:r>
              <a:rPr sz="3600" dirty="0">
                <a:latin typeface="Arial"/>
                <a:cs typeface="Arial"/>
              </a:rPr>
              <a:t>Module</a:t>
            </a:r>
            <a:r>
              <a:rPr sz="3600" spc="-5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2</a:t>
            </a:r>
            <a:endParaRPr sz="36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240">
              <a:lnSpc>
                <a:spcPts val="1664"/>
              </a:lnSpc>
            </a:pPr>
            <a:fld id="{81D60167-4931-47E6-BA6A-407CBD079E47}" type="slidenum">
              <a:rPr dirty="0">
                <a:latin typeface="Georgia"/>
                <a:cs typeface="Georgia"/>
              </a:rPr>
              <a:t>19</a:t>
            </a:fld>
            <a:endParaRPr dirty="0"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14014" y="739851"/>
            <a:ext cx="3929379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Arial"/>
                <a:cs typeface="Arial"/>
              </a:rPr>
              <a:t>– </a:t>
            </a:r>
            <a:r>
              <a:rPr sz="3600" spc="-40" dirty="0">
                <a:latin typeface="Arial"/>
                <a:cs typeface="Arial"/>
              </a:rPr>
              <a:t>Technology</a:t>
            </a:r>
            <a:r>
              <a:rPr sz="3600" spc="-18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focus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6576" y="1807286"/>
            <a:ext cx="5747385" cy="34410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265" indent="-457200">
              <a:lnSpc>
                <a:spcPct val="100000"/>
              </a:lnSpc>
              <a:spcBef>
                <a:spcPts val="105"/>
              </a:spcBef>
              <a:buClr>
                <a:srgbClr val="FF8700"/>
              </a:buClr>
              <a:buAutoNum type="arabicPeriod"/>
              <a:tabLst>
                <a:tab pos="469265" algn="l"/>
                <a:tab pos="469900" algn="l"/>
              </a:tabLst>
            </a:pPr>
            <a:r>
              <a:rPr sz="2000" dirty="0">
                <a:latin typeface="Georgia"/>
                <a:cs typeface="Georgia"/>
              </a:rPr>
              <a:t>IoT &amp; </a:t>
            </a:r>
            <a:r>
              <a:rPr sz="2000" spc="-5" dirty="0">
                <a:latin typeface="Georgia"/>
                <a:cs typeface="Georgia"/>
              </a:rPr>
              <a:t>Cloud </a:t>
            </a:r>
            <a:r>
              <a:rPr sz="2000" dirty="0">
                <a:latin typeface="Georgia"/>
                <a:cs typeface="Georgia"/>
              </a:rPr>
              <a:t>– </a:t>
            </a:r>
            <a:r>
              <a:rPr sz="2000" spc="-5" dirty="0">
                <a:latin typeface="Georgia"/>
                <a:cs typeface="Georgia"/>
              </a:rPr>
              <a:t>Professor Moris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Benham</a:t>
            </a:r>
            <a:endParaRPr sz="2000">
              <a:latin typeface="Georgia"/>
              <a:cs typeface="Georgia"/>
            </a:endParaRPr>
          </a:p>
          <a:p>
            <a:pPr marL="469265">
              <a:lnSpc>
                <a:spcPct val="100000"/>
              </a:lnSpc>
            </a:pPr>
            <a:r>
              <a:rPr sz="2000" u="sng" spc="-5" dirty="0">
                <a:solidFill>
                  <a:srgbClr val="00AABA"/>
                </a:solidFill>
                <a:uFill>
                  <a:solidFill>
                    <a:srgbClr val="00AABA"/>
                  </a:solidFill>
                </a:uFill>
                <a:latin typeface="Georgia"/>
                <a:cs typeface="Georgia"/>
                <a:hlinkClick r:id="rId2"/>
              </a:rPr>
              <a:t>moris.behnam@mdh.se</a:t>
            </a:r>
            <a:endParaRPr sz="20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950">
              <a:latin typeface="Georgia"/>
              <a:cs typeface="Georgia"/>
            </a:endParaRPr>
          </a:p>
          <a:p>
            <a:pPr marL="469265" indent="-457200">
              <a:lnSpc>
                <a:spcPct val="100000"/>
              </a:lnSpc>
              <a:buClr>
                <a:srgbClr val="FF8700"/>
              </a:buClr>
              <a:buAutoNum type="arabicPeriod" startAt="2"/>
              <a:tabLst>
                <a:tab pos="469265" algn="l"/>
                <a:tab pos="469900" algn="l"/>
              </a:tabLst>
            </a:pPr>
            <a:r>
              <a:rPr sz="2000" dirty="0">
                <a:latin typeface="Georgia"/>
                <a:cs typeface="Georgia"/>
              </a:rPr>
              <a:t>AI &amp; </a:t>
            </a:r>
            <a:r>
              <a:rPr sz="2000" spc="-5" dirty="0">
                <a:latin typeface="Georgia"/>
                <a:cs typeface="Georgia"/>
              </a:rPr>
              <a:t>Data </a:t>
            </a:r>
            <a:r>
              <a:rPr sz="2000" dirty="0">
                <a:latin typeface="Georgia"/>
                <a:cs typeface="Georgia"/>
              </a:rPr>
              <a:t>analytics – </a:t>
            </a:r>
            <a:r>
              <a:rPr sz="2000" spc="-5" dirty="0">
                <a:latin typeface="Georgia"/>
                <a:cs typeface="Georgia"/>
              </a:rPr>
              <a:t>Professor Markus</a:t>
            </a:r>
            <a:r>
              <a:rPr sz="2000" spc="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Bohlin</a:t>
            </a:r>
            <a:endParaRPr sz="2000">
              <a:latin typeface="Georgia"/>
              <a:cs typeface="Georgia"/>
            </a:endParaRPr>
          </a:p>
          <a:p>
            <a:pPr marL="469265">
              <a:lnSpc>
                <a:spcPct val="100000"/>
              </a:lnSpc>
            </a:pPr>
            <a:r>
              <a:rPr sz="2000" u="sng" spc="-5" dirty="0">
                <a:solidFill>
                  <a:srgbClr val="00AABA"/>
                </a:solidFill>
                <a:uFill>
                  <a:solidFill>
                    <a:srgbClr val="00AABA"/>
                  </a:solidFill>
                </a:uFill>
                <a:latin typeface="Georgia"/>
                <a:cs typeface="Georgia"/>
                <a:hlinkClick r:id="rId3"/>
              </a:rPr>
              <a:t>markus.bohlin@mdh.se</a:t>
            </a:r>
            <a:endParaRPr sz="20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950">
              <a:latin typeface="Georgia"/>
              <a:cs typeface="Georgia"/>
            </a:endParaRPr>
          </a:p>
          <a:p>
            <a:pPr marL="469265" marR="13970" indent="-457200">
              <a:lnSpc>
                <a:spcPct val="100000"/>
              </a:lnSpc>
              <a:buClr>
                <a:srgbClr val="FF8700"/>
              </a:buClr>
              <a:buAutoNum type="arabicPeriod" startAt="3"/>
              <a:tabLst>
                <a:tab pos="469265" algn="l"/>
                <a:tab pos="469900" algn="l"/>
              </a:tabLst>
            </a:pPr>
            <a:r>
              <a:rPr sz="2000" spc="-5" dirty="0">
                <a:latin typeface="Georgia"/>
                <a:cs typeface="Georgia"/>
              </a:rPr>
              <a:t>Cybersecurity </a:t>
            </a:r>
            <a:r>
              <a:rPr sz="2000" dirty="0">
                <a:latin typeface="Georgia"/>
                <a:cs typeface="Georgia"/>
              </a:rPr>
              <a:t>– </a:t>
            </a:r>
            <a:r>
              <a:rPr sz="2000" spc="-5" dirty="0">
                <a:latin typeface="Georgia"/>
                <a:cs typeface="Georgia"/>
              </a:rPr>
              <a:t>Professor Francesco Flammini </a:t>
            </a:r>
            <a:r>
              <a:rPr sz="2000" u="sng" spc="-5" dirty="0">
                <a:solidFill>
                  <a:srgbClr val="00AABA"/>
                </a:solidFill>
                <a:uFill>
                  <a:solidFill>
                    <a:srgbClr val="00AABA"/>
                  </a:solidFill>
                </a:uFill>
                <a:latin typeface="Georgia"/>
                <a:cs typeface="Georgia"/>
              </a:rPr>
              <a:t> </a:t>
            </a:r>
            <a:r>
              <a:rPr sz="2000" u="sng" spc="-5" dirty="0">
                <a:solidFill>
                  <a:srgbClr val="00AABA"/>
                </a:solidFill>
                <a:uFill>
                  <a:solidFill>
                    <a:srgbClr val="00AABA"/>
                  </a:solidFill>
                </a:uFill>
                <a:latin typeface="Georgia"/>
                <a:cs typeface="Georgia"/>
                <a:hlinkClick r:id="rId4"/>
              </a:rPr>
              <a:t>francesco.flammini@mdh.se</a:t>
            </a:r>
            <a:endParaRPr sz="20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950">
              <a:latin typeface="Georgia"/>
              <a:cs typeface="Georgia"/>
            </a:endParaRPr>
          </a:p>
          <a:p>
            <a:pPr marL="299085" indent="-287020">
              <a:lnSpc>
                <a:spcPct val="100000"/>
              </a:lnSpc>
              <a:buClr>
                <a:srgbClr val="FF8700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dirty="0">
                <a:latin typeface="Georgia"/>
                <a:cs typeface="Georgia"/>
              </a:rPr>
              <a:t>I </a:t>
            </a:r>
            <a:r>
              <a:rPr sz="2000" spc="-5" dirty="0">
                <a:latin typeface="Georgia"/>
                <a:cs typeface="Georgia"/>
              </a:rPr>
              <a:t>have borrowed some slides from their</a:t>
            </a:r>
            <a:r>
              <a:rPr sz="2000" spc="1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lecturers</a:t>
            </a:r>
            <a:endParaRPr sz="20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533400"/>
            <a:ext cx="1092708" cy="914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19880" y="683133"/>
            <a:ext cx="1342390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b="0" spc="-65" dirty="0">
                <a:latin typeface="Arial"/>
                <a:cs typeface="Arial"/>
              </a:rPr>
              <a:t>Outline</a:t>
            </a:r>
            <a:endParaRPr sz="3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3072" y="1965452"/>
            <a:ext cx="7982584" cy="2952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5120" indent="-312420">
              <a:lnSpc>
                <a:spcPct val="100000"/>
              </a:lnSpc>
              <a:spcBef>
                <a:spcPts val="100"/>
              </a:spcBef>
              <a:buClr>
                <a:srgbClr val="0364C0"/>
              </a:buClr>
              <a:buSzPct val="75000"/>
              <a:buFont typeface="Arial Black"/>
              <a:buChar char="●"/>
              <a:tabLst>
                <a:tab pos="324485" algn="l"/>
                <a:tab pos="325120" algn="l"/>
              </a:tabLst>
            </a:pPr>
            <a:r>
              <a:rPr sz="2400" b="1" dirty="0">
                <a:latin typeface="Carlito"/>
                <a:cs typeface="Carlito"/>
              </a:rPr>
              <a:t>Background</a:t>
            </a:r>
            <a:endParaRPr sz="24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0364C0"/>
              </a:buClr>
              <a:buFont typeface="Arial Black"/>
              <a:buChar char="●"/>
            </a:pPr>
            <a:endParaRPr sz="2350">
              <a:latin typeface="Carlito"/>
              <a:cs typeface="Carlito"/>
            </a:endParaRPr>
          </a:p>
          <a:p>
            <a:pPr marL="325120" indent="-312420">
              <a:lnSpc>
                <a:spcPct val="100000"/>
              </a:lnSpc>
              <a:buClr>
                <a:srgbClr val="0364C0"/>
              </a:buClr>
              <a:buSzPct val="75000"/>
              <a:buFont typeface="Arial Black"/>
              <a:buChar char="●"/>
              <a:tabLst>
                <a:tab pos="324485" algn="l"/>
                <a:tab pos="325120" algn="l"/>
              </a:tabLst>
            </a:pPr>
            <a:r>
              <a:rPr sz="2400" b="1" dirty="0">
                <a:latin typeface="Carlito"/>
                <a:cs typeface="Carlito"/>
              </a:rPr>
              <a:t>About </a:t>
            </a:r>
            <a:r>
              <a:rPr sz="2400" b="1" spc="-5" dirty="0">
                <a:latin typeface="Carlito"/>
                <a:cs typeface="Carlito"/>
              </a:rPr>
              <a:t>the</a:t>
            </a:r>
            <a:r>
              <a:rPr sz="2400" b="1" spc="5" dirty="0">
                <a:latin typeface="Carlito"/>
                <a:cs typeface="Carlito"/>
              </a:rPr>
              <a:t> </a:t>
            </a:r>
            <a:r>
              <a:rPr sz="2400" b="1" dirty="0">
                <a:latin typeface="Carlito"/>
                <a:cs typeface="Carlito"/>
              </a:rPr>
              <a:t>course</a:t>
            </a:r>
            <a:endParaRPr sz="24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0364C0"/>
              </a:buClr>
              <a:buFont typeface="Arial Black"/>
              <a:buChar char="●"/>
            </a:pPr>
            <a:endParaRPr sz="2350">
              <a:latin typeface="Carlito"/>
              <a:cs typeface="Carlito"/>
            </a:endParaRPr>
          </a:p>
          <a:p>
            <a:pPr marL="324485" marR="5080" indent="-312420">
              <a:lnSpc>
                <a:spcPct val="100000"/>
              </a:lnSpc>
              <a:spcBef>
                <a:spcPts val="5"/>
              </a:spcBef>
              <a:buClr>
                <a:srgbClr val="0364C0"/>
              </a:buClr>
              <a:buSzPct val="75000"/>
              <a:buFont typeface="Arial Black"/>
              <a:buChar char="●"/>
              <a:tabLst>
                <a:tab pos="324485" algn="l"/>
                <a:tab pos="325120" algn="l"/>
              </a:tabLst>
            </a:pPr>
            <a:r>
              <a:rPr sz="2400" b="1" dirty="0">
                <a:latin typeface="Carlito"/>
                <a:cs typeface="Carlito"/>
              </a:rPr>
              <a:t>Some examples </a:t>
            </a:r>
            <a:r>
              <a:rPr sz="2400" b="1" spc="-5" dirty="0">
                <a:latin typeface="Carlito"/>
                <a:cs typeface="Carlito"/>
              </a:rPr>
              <a:t>from </a:t>
            </a:r>
            <a:r>
              <a:rPr sz="2400" b="1" dirty="0">
                <a:latin typeface="Carlito"/>
                <a:cs typeface="Carlito"/>
              </a:rPr>
              <a:t>the </a:t>
            </a:r>
            <a:r>
              <a:rPr sz="2400" b="1" spc="-5" dirty="0">
                <a:latin typeface="Carlito"/>
                <a:cs typeface="Carlito"/>
              </a:rPr>
              <a:t>different </a:t>
            </a:r>
            <a:r>
              <a:rPr sz="2400" b="1" dirty="0">
                <a:latin typeface="Carlito"/>
                <a:cs typeface="Carlito"/>
              </a:rPr>
              <a:t>areas/lectures covered in  the</a:t>
            </a:r>
            <a:r>
              <a:rPr sz="2400" b="1" spc="5" dirty="0">
                <a:latin typeface="Carlito"/>
                <a:cs typeface="Carlito"/>
              </a:rPr>
              <a:t> </a:t>
            </a:r>
            <a:r>
              <a:rPr sz="2400" b="1" dirty="0">
                <a:latin typeface="Carlito"/>
                <a:cs typeface="Carlito"/>
              </a:rPr>
              <a:t>course</a:t>
            </a:r>
            <a:endParaRPr sz="24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0364C0"/>
              </a:buClr>
              <a:buFont typeface="Arial Black"/>
              <a:buChar char="●"/>
            </a:pPr>
            <a:endParaRPr sz="2350">
              <a:latin typeface="Carlito"/>
              <a:cs typeface="Carlito"/>
            </a:endParaRPr>
          </a:p>
          <a:p>
            <a:pPr marL="325120" indent="-312420">
              <a:lnSpc>
                <a:spcPct val="100000"/>
              </a:lnSpc>
              <a:spcBef>
                <a:spcPts val="5"/>
              </a:spcBef>
              <a:buClr>
                <a:srgbClr val="0364C0"/>
              </a:buClr>
              <a:buSzPct val="75000"/>
              <a:buFont typeface="Arial Black"/>
              <a:buChar char="●"/>
              <a:tabLst>
                <a:tab pos="324485" algn="l"/>
                <a:tab pos="325120" algn="l"/>
              </a:tabLst>
            </a:pPr>
            <a:r>
              <a:rPr sz="2400" b="1" spc="-5" dirty="0">
                <a:latin typeface="Carlito"/>
                <a:cs typeface="Carlito"/>
              </a:rPr>
              <a:t>Additional </a:t>
            </a:r>
            <a:r>
              <a:rPr sz="2400" b="1" dirty="0">
                <a:latin typeface="Carlito"/>
                <a:cs typeface="Carlito"/>
              </a:rPr>
              <a:t>information</a:t>
            </a:r>
            <a:endParaRPr sz="24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54340" y="6331077"/>
            <a:ext cx="9017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35"/>
              </a:lnSpc>
            </a:pPr>
            <a:r>
              <a:rPr sz="1400" b="1" spc="-5" dirty="0">
                <a:solidFill>
                  <a:srgbClr val="808080"/>
                </a:solidFill>
                <a:latin typeface="Carlito"/>
                <a:cs typeface="Carlito"/>
              </a:rPr>
              <a:t>2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06576" y="739851"/>
            <a:ext cx="481901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dirty="0">
                <a:latin typeface="Arial"/>
                <a:cs typeface="Arial"/>
              </a:rPr>
              <a:t>Module 2 – IoT &amp;</a:t>
            </a:r>
            <a:r>
              <a:rPr sz="3600" b="0" spc="-190" dirty="0">
                <a:latin typeface="Arial"/>
                <a:cs typeface="Arial"/>
              </a:rPr>
              <a:t> </a:t>
            </a:r>
            <a:r>
              <a:rPr sz="3600" b="0" dirty="0">
                <a:latin typeface="Arial"/>
                <a:cs typeface="Arial"/>
              </a:rPr>
              <a:t>Cloud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27532" y="1283208"/>
            <a:ext cx="7254240" cy="53980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131555" y="6318377"/>
            <a:ext cx="11557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sz="1400" b="1" spc="-5" dirty="0">
                <a:solidFill>
                  <a:srgbClr val="808080"/>
                </a:solidFill>
                <a:latin typeface="Carlito"/>
                <a:cs typeface="Carlito"/>
              </a:rPr>
              <a:t>0</a:t>
            </a:r>
            <a:endParaRPr sz="14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6576" y="739851"/>
            <a:ext cx="481901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dirty="0">
                <a:latin typeface="Arial"/>
                <a:cs typeface="Arial"/>
              </a:rPr>
              <a:t>Module 2 – IoT &amp;</a:t>
            </a:r>
            <a:r>
              <a:rPr sz="3600" b="0" spc="-190" dirty="0">
                <a:latin typeface="Arial"/>
                <a:cs typeface="Arial"/>
              </a:rPr>
              <a:t> </a:t>
            </a:r>
            <a:r>
              <a:rPr sz="3600" b="0" dirty="0">
                <a:latin typeface="Arial"/>
                <a:cs typeface="Arial"/>
              </a:rPr>
              <a:t>Cloud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15695" y="1235963"/>
            <a:ext cx="7912608" cy="48569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5"/>
              </a:lnSpc>
            </a:pPr>
            <a:fld id="{81D60167-4931-47E6-BA6A-407CBD079E47}" type="slidenum">
              <a:rPr dirty="0"/>
              <a:t>21</a:t>
            </a:fld>
            <a:endParaRPr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6576" y="739851"/>
            <a:ext cx="481901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dirty="0">
                <a:latin typeface="Arial"/>
                <a:cs typeface="Arial"/>
              </a:rPr>
              <a:t>Module 2 – IoT &amp;</a:t>
            </a:r>
            <a:r>
              <a:rPr sz="3600" b="0" spc="-190" dirty="0">
                <a:latin typeface="Arial"/>
                <a:cs typeface="Arial"/>
              </a:rPr>
              <a:t> </a:t>
            </a:r>
            <a:r>
              <a:rPr sz="3600" b="0" dirty="0">
                <a:latin typeface="Arial"/>
                <a:cs typeface="Arial"/>
              </a:rPr>
              <a:t>Cloud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45236" y="1269491"/>
            <a:ext cx="7571232" cy="47442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5"/>
              </a:lnSpc>
            </a:pPr>
            <a:fld id="{81D60167-4931-47E6-BA6A-407CBD079E47}" type="slidenum">
              <a:rPr dirty="0"/>
              <a:t>22</a:t>
            </a:fld>
            <a:endParaRPr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6576" y="739851"/>
            <a:ext cx="481901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dirty="0">
                <a:latin typeface="Arial"/>
                <a:cs typeface="Arial"/>
              </a:rPr>
              <a:t>Module 2 – IoT &amp;</a:t>
            </a:r>
            <a:r>
              <a:rPr sz="3600" b="0" spc="-190" dirty="0">
                <a:latin typeface="Arial"/>
                <a:cs typeface="Arial"/>
              </a:rPr>
              <a:t> </a:t>
            </a:r>
            <a:r>
              <a:rPr sz="3600" b="0" dirty="0">
                <a:latin typeface="Arial"/>
                <a:cs typeface="Arial"/>
              </a:rPr>
              <a:t>Cloud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20851" y="1271016"/>
            <a:ext cx="7488935" cy="54437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5"/>
              </a:lnSpc>
            </a:pPr>
            <a:fld id="{81D60167-4931-47E6-BA6A-407CBD079E47}" type="slidenum">
              <a:rPr dirty="0"/>
              <a:t>23</a:t>
            </a:fld>
            <a:endParaRPr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3672" y="908303"/>
            <a:ext cx="7819644" cy="53416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2406" y="321055"/>
            <a:ext cx="48196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dirty="0">
                <a:latin typeface="Arial"/>
                <a:cs typeface="Arial"/>
              </a:rPr>
              <a:t>Module </a:t>
            </a:r>
            <a:r>
              <a:rPr sz="3600" b="0" spc="-5" dirty="0">
                <a:latin typeface="Arial"/>
                <a:cs typeface="Arial"/>
              </a:rPr>
              <a:t>2 </a:t>
            </a:r>
            <a:r>
              <a:rPr sz="3600" b="0" dirty="0">
                <a:latin typeface="Arial"/>
                <a:cs typeface="Arial"/>
              </a:rPr>
              <a:t>– IoT &amp;</a:t>
            </a:r>
            <a:r>
              <a:rPr sz="3600" b="0" spc="-180" dirty="0">
                <a:latin typeface="Arial"/>
                <a:cs typeface="Arial"/>
              </a:rPr>
              <a:t> </a:t>
            </a:r>
            <a:r>
              <a:rPr sz="3600" b="0" dirty="0">
                <a:latin typeface="Arial"/>
                <a:cs typeface="Arial"/>
              </a:rPr>
              <a:t>Cloud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5"/>
              </a:lnSpc>
            </a:pPr>
            <a:fld id="{81D60167-4931-47E6-BA6A-407CBD079E47}" type="slidenum">
              <a:rPr dirty="0"/>
              <a:t>24</a:t>
            </a:fld>
            <a:endParaRPr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7531" y="1196339"/>
            <a:ext cx="7344156" cy="50810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87983" y="475869"/>
            <a:ext cx="48196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dirty="0">
                <a:latin typeface="Arial"/>
                <a:cs typeface="Arial"/>
              </a:rPr>
              <a:t>Module </a:t>
            </a:r>
            <a:r>
              <a:rPr sz="3600" b="0" spc="-5" dirty="0">
                <a:latin typeface="Arial"/>
                <a:cs typeface="Arial"/>
              </a:rPr>
              <a:t>2 </a:t>
            </a:r>
            <a:r>
              <a:rPr sz="3600" b="0" dirty="0">
                <a:latin typeface="Arial"/>
                <a:cs typeface="Arial"/>
              </a:rPr>
              <a:t>– IoT &amp;</a:t>
            </a:r>
            <a:r>
              <a:rPr sz="3600" b="0" spc="-180" dirty="0">
                <a:latin typeface="Arial"/>
                <a:cs typeface="Arial"/>
              </a:rPr>
              <a:t> </a:t>
            </a:r>
            <a:r>
              <a:rPr sz="3600" b="0" dirty="0">
                <a:latin typeface="Arial"/>
                <a:cs typeface="Arial"/>
              </a:rPr>
              <a:t>Cloud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5"/>
              </a:lnSpc>
            </a:pPr>
            <a:fld id="{81D60167-4931-47E6-BA6A-407CBD079E47}" type="slidenum">
              <a:rPr dirty="0"/>
              <a:t>25</a:t>
            </a:fld>
            <a:endParaRPr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6576" y="739851"/>
            <a:ext cx="481901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dirty="0">
                <a:latin typeface="Arial"/>
                <a:cs typeface="Arial"/>
              </a:rPr>
              <a:t>Module 2 – IoT &amp;</a:t>
            </a:r>
            <a:r>
              <a:rPr sz="3600" b="0" spc="-190" dirty="0">
                <a:latin typeface="Arial"/>
                <a:cs typeface="Arial"/>
              </a:rPr>
              <a:t> </a:t>
            </a:r>
            <a:r>
              <a:rPr sz="3600" b="0" dirty="0">
                <a:latin typeface="Arial"/>
                <a:cs typeface="Arial"/>
              </a:rPr>
              <a:t>Cloud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368550" y="1630460"/>
            <a:ext cx="5175047" cy="28010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5"/>
              </a:lnSpc>
            </a:pPr>
            <a:fld id="{81D60167-4931-47E6-BA6A-407CBD079E47}" type="slidenum">
              <a:rPr dirty="0"/>
              <a:t>26</a:t>
            </a:fld>
            <a:endParaRPr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6576" y="739851"/>
            <a:ext cx="625157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dirty="0">
                <a:latin typeface="Arial"/>
                <a:cs typeface="Arial"/>
              </a:rPr>
              <a:t>Module 2 – AI &amp; </a:t>
            </a:r>
            <a:r>
              <a:rPr sz="3600" b="0" spc="-5" dirty="0">
                <a:latin typeface="Arial"/>
                <a:cs typeface="Arial"/>
              </a:rPr>
              <a:t>Data</a:t>
            </a:r>
            <a:r>
              <a:rPr sz="3600" b="0" spc="-300" dirty="0">
                <a:latin typeface="Arial"/>
                <a:cs typeface="Arial"/>
              </a:rPr>
              <a:t> </a:t>
            </a:r>
            <a:r>
              <a:rPr sz="3600" b="0" dirty="0">
                <a:latin typeface="Arial"/>
                <a:cs typeface="Arial"/>
              </a:rPr>
              <a:t>analytics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45366" y="1949030"/>
            <a:ext cx="8387749" cy="40123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5"/>
              </a:lnSpc>
            </a:pPr>
            <a:fld id="{81D60167-4931-47E6-BA6A-407CBD079E47}" type="slidenum">
              <a:rPr dirty="0"/>
              <a:t>27</a:t>
            </a:fld>
            <a:endParaRPr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6240" y="1510283"/>
            <a:ext cx="8503920" cy="47472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06576" y="739851"/>
            <a:ext cx="625157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dirty="0">
                <a:latin typeface="Arial"/>
                <a:cs typeface="Arial"/>
              </a:rPr>
              <a:t>Module 2 – AI &amp; </a:t>
            </a:r>
            <a:r>
              <a:rPr sz="3600" b="0" spc="-5" dirty="0">
                <a:latin typeface="Arial"/>
                <a:cs typeface="Arial"/>
              </a:rPr>
              <a:t>Data</a:t>
            </a:r>
            <a:r>
              <a:rPr sz="3600" b="0" spc="-300" dirty="0">
                <a:latin typeface="Arial"/>
                <a:cs typeface="Arial"/>
              </a:rPr>
              <a:t> </a:t>
            </a:r>
            <a:r>
              <a:rPr sz="3600" b="0" dirty="0">
                <a:latin typeface="Arial"/>
                <a:cs typeface="Arial"/>
              </a:rPr>
              <a:t>analytics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5"/>
              </a:lnSpc>
            </a:pPr>
            <a:fld id="{81D60167-4931-47E6-BA6A-407CBD079E47}" type="slidenum">
              <a:rPr dirty="0"/>
              <a:t>28</a:t>
            </a:fld>
            <a:endParaRPr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6576" y="739851"/>
            <a:ext cx="625157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dirty="0">
                <a:latin typeface="Arial"/>
                <a:cs typeface="Arial"/>
              </a:rPr>
              <a:t>Module 2 – AI &amp; </a:t>
            </a:r>
            <a:r>
              <a:rPr sz="3600" b="0" spc="-5" dirty="0">
                <a:latin typeface="Arial"/>
                <a:cs typeface="Arial"/>
              </a:rPr>
              <a:t>Data</a:t>
            </a:r>
            <a:r>
              <a:rPr sz="3600" b="0" spc="-300" dirty="0">
                <a:latin typeface="Arial"/>
                <a:cs typeface="Arial"/>
              </a:rPr>
              <a:t> </a:t>
            </a:r>
            <a:r>
              <a:rPr sz="3600" b="0" dirty="0">
                <a:latin typeface="Arial"/>
                <a:cs typeface="Arial"/>
              </a:rPr>
              <a:t>analytics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5"/>
              </a:lnSpc>
            </a:pPr>
            <a:fld id="{81D60167-4931-47E6-BA6A-407CBD079E47}" type="slidenum">
              <a:rPr dirty="0"/>
              <a:t>29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906576" y="1718292"/>
            <a:ext cx="4442460" cy="2701925"/>
          </a:xfrm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 marL="285115" indent="-273050">
              <a:lnSpc>
                <a:spcPct val="100000"/>
              </a:lnSpc>
              <a:spcBef>
                <a:spcPts val="790"/>
              </a:spcBef>
              <a:buClr>
                <a:srgbClr val="FF8700"/>
              </a:buClr>
              <a:buChar char="●"/>
              <a:tabLst>
                <a:tab pos="285750" algn="l"/>
              </a:tabLst>
            </a:pPr>
            <a:r>
              <a:rPr sz="2800" spc="-10" dirty="0">
                <a:latin typeface="Georgia"/>
                <a:cs typeface="Georgia"/>
              </a:rPr>
              <a:t>Basic introduction</a:t>
            </a:r>
            <a:r>
              <a:rPr sz="2800" spc="50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to:</a:t>
            </a:r>
            <a:endParaRPr sz="2800">
              <a:latin typeface="Georgia"/>
              <a:cs typeface="Georgia"/>
            </a:endParaRPr>
          </a:p>
          <a:p>
            <a:pPr marL="285115" indent="-273050">
              <a:lnSpc>
                <a:spcPct val="100000"/>
              </a:lnSpc>
              <a:spcBef>
                <a:spcPts val="500"/>
              </a:spcBef>
              <a:buClr>
                <a:srgbClr val="FF8700"/>
              </a:buClr>
              <a:buChar char="●"/>
              <a:tabLst>
                <a:tab pos="285750" algn="l"/>
              </a:tabLst>
            </a:pPr>
            <a:r>
              <a:rPr sz="2000" spc="-5" dirty="0">
                <a:latin typeface="Georgia"/>
                <a:cs typeface="Georgia"/>
              </a:rPr>
              <a:t>Different </a:t>
            </a:r>
            <a:r>
              <a:rPr sz="2000" dirty="0">
                <a:latin typeface="Georgia"/>
                <a:cs typeface="Georgia"/>
              </a:rPr>
              <a:t>challenges </a:t>
            </a:r>
            <a:r>
              <a:rPr sz="2000" spc="-5" dirty="0">
                <a:latin typeface="Georgia"/>
                <a:cs typeface="Georgia"/>
              </a:rPr>
              <a:t>within</a:t>
            </a:r>
            <a:r>
              <a:rPr sz="2000" spc="-5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A.I.</a:t>
            </a:r>
            <a:endParaRPr sz="2000">
              <a:latin typeface="Georgia"/>
              <a:cs typeface="Georgia"/>
            </a:endParaRPr>
          </a:p>
          <a:p>
            <a:pPr marL="285115" indent="-273050">
              <a:lnSpc>
                <a:spcPct val="100000"/>
              </a:lnSpc>
              <a:spcBef>
                <a:spcPts val="480"/>
              </a:spcBef>
              <a:buClr>
                <a:srgbClr val="FF8700"/>
              </a:buClr>
              <a:buChar char="●"/>
              <a:tabLst>
                <a:tab pos="285750" algn="l"/>
              </a:tabLst>
            </a:pPr>
            <a:r>
              <a:rPr sz="2000" spc="-5" dirty="0">
                <a:latin typeface="Georgia"/>
                <a:cs typeface="Georgia"/>
              </a:rPr>
              <a:t>The </a:t>
            </a:r>
            <a:r>
              <a:rPr sz="2000" dirty="0">
                <a:latin typeface="Georgia"/>
                <a:cs typeface="Georgia"/>
              </a:rPr>
              <a:t>Industrial A.I.</a:t>
            </a:r>
            <a:r>
              <a:rPr sz="2000" spc="-3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stack</a:t>
            </a:r>
            <a:endParaRPr sz="2000">
              <a:latin typeface="Georgia"/>
              <a:cs typeface="Georgia"/>
            </a:endParaRPr>
          </a:p>
          <a:p>
            <a:pPr marL="285115" indent="-273050">
              <a:lnSpc>
                <a:spcPct val="100000"/>
              </a:lnSpc>
              <a:spcBef>
                <a:spcPts val="480"/>
              </a:spcBef>
              <a:buClr>
                <a:srgbClr val="FF8700"/>
              </a:buClr>
              <a:buChar char="●"/>
              <a:tabLst>
                <a:tab pos="285750" algn="l"/>
              </a:tabLst>
            </a:pPr>
            <a:r>
              <a:rPr sz="2000" spc="-5" dirty="0">
                <a:latin typeface="Georgia"/>
                <a:cs typeface="Georgia"/>
              </a:rPr>
              <a:t>Data </a:t>
            </a:r>
            <a:r>
              <a:rPr sz="2000" dirty="0">
                <a:latin typeface="Georgia"/>
                <a:cs typeface="Georgia"/>
              </a:rPr>
              <a:t>cleaning and</a:t>
            </a:r>
            <a:r>
              <a:rPr sz="2000" spc="-5" dirty="0">
                <a:latin typeface="Georgia"/>
                <a:cs typeface="Georgia"/>
              </a:rPr>
              <a:t> preparation</a:t>
            </a:r>
            <a:endParaRPr sz="2000">
              <a:latin typeface="Georgia"/>
              <a:cs typeface="Georgia"/>
            </a:endParaRPr>
          </a:p>
          <a:p>
            <a:pPr marL="285115" indent="-273050">
              <a:lnSpc>
                <a:spcPct val="100000"/>
              </a:lnSpc>
              <a:spcBef>
                <a:spcPts val="480"/>
              </a:spcBef>
              <a:buClr>
                <a:srgbClr val="FF8700"/>
              </a:buClr>
              <a:buChar char="●"/>
              <a:tabLst>
                <a:tab pos="285750" algn="l"/>
              </a:tabLst>
            </a:pPr>
            <a:r>
              <a:rPr sz="2000" spc="-5" dirty="0">
                <a:latin typeface="Georgia"/>
                <a:cs typeface="Georgia"/>
              </a:rPr>
              <a:t>Optimization </a:t>
            </a:r>
            <a:r>
              <a:rPr sz="2000" dirty="0">
                <a:latin typeface="Georgia"/>
                <a:cs typeface="Georgia"/>
              </a:rPr>
              <a:t>in </a:t>
            </a:r>
            <a:r>
              <a:rPr sz="2000" spc="-5" dirty="0">
                <a:latin typeface="Georgia"/>
                <a:cs typeface="Georgia"/>
              </a:rPr>
              <a:t>artificial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intelligence</a:t>
            </a:r>
            <a:endParaRPr sz="2000">
              <a:latin typeface="Georgia"/>
              <a:cs typeface="Georgia"/>
            </a:endParaRPr>
          </a:p>
          <a:p>
            <a:pPr marL="285115" indent="-273050">
              <a:lnSpc>
                <a:spcPct val="100000"/>
              </a:lnSpc>
              <a:spcBef>
                <a:spcPts val="480"/>
              </a:spcBef>
              <a:buClr>
                <a:srgbClr val="FF8700"/>
              </a:buClr>
              <a:buChar char="●"/>
              <a:tabLst>
                <a:tab pos="285750" algn="l"/>
              </a:tabLst>
            </a:pPr>
            <a:r>
              <a:rPr sz="2000" spc="-5" dirty="0">
                <a:latin typeface="Georgia"/>
                <a:cs typeface="Georgia"/>
              </a:rPr>
              <a:t>Some problems </a:t>
            </a:r>
            <a:r>
              <a:rPr sz="2000" dirty="0">
                <a:latin typeface="Georgia"/>
                <a:cs typeface="Georgia"/>
              </a:rPr>
              <a:t>in </a:t>
            </a:r>
            <a:r>
              <a:rPr sz="2000" spc="-5" dirty="0">
                <a:latin typeface="Georgia"/>
                <a:cs typeface="Georgia"/>
              </a:rPr>
              <a:t>Machine</a:t>
            </a:r>
            <a:r>
              <a:rPr sz="2000" spc="-4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Learning</a:t>
            </a:r>
            <a:endParaRPr sz="2000">
              <a:latin typeface="Georgia"/>
              <a:cs typeface="Georgia"/>
            </a:endParaRPr>
          </a:p>
          <a:p>
            <a:pPr marL="548640" lvl="1" indent="-264160">
              <a:lnSpc>
                <a:spcPct val="100000"/>
              </a:lnSpc>
              <a:spcBef>
                <a:spcPts val="440"/>
              </a:spcBef>
              <a:buChar char="●"/>
              <a:tabLst>
                <a:tab pos="549275" algn="l"/>
              </a:tabLst>
            </a:pPr>
            <a:r>
              <a:rPr sz="1800" spc="-5" dirty="0">
                <a:latin typeface="Georgia"/>
                <a:cs typeface="Georgia"/>
              </a:rPr>
              <a:t>Overtraining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62940" y="659891"/>
            <a:ext cx="7284720" cy="5843270"/>
            <a:chOff x="662940" y="659891"/>
            <a:chExt cx="7284720" cy="5843270"/>
          </a:xfrm>
        </p:grpSpPr>
        <p:sp>
          <p:nvSpPr>
            <p:cNvPr id="3" name="object 3"/>
            <p:cNvSpPr/>
            <p:nvPr/>
          </p:nvSpPr>
          <p:spPr>
            <a:xfrm>
              <a:off x="662940" y="659891"/>
              <a:ext cx="7284720" cy="56616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44702" y="3429762"/>
              <a:ext cx="2159635" cy="1295400"/>
            </a:xfrm>
            <a:custGeom>
              <a:avLst/>
              <a:gdLst/>
              <a:ahLst/>
              <a:cxnLst/>
              <a:rect l="l" t="t" r="r" b="b"/>
              <a:pathLst>
                <a:path w="2159635" h="1295400">
                  <a:moveTo>
                    <a:pt x="0" y="1295400"/>
                  </a:moveTo>
                  <a:lnTo>
                    <a:pt x="2159508" y="1295400"/>
                  </a:lnTo>
                  <a:lnTo>
                    <a:pt x="2159508" y="0"/>
                  </a:lnTo>
                  <a:lnTo>
                    <a:pt x="0" y="0"/>
                  </a:lnTo>
                  <a:lnTo>
                    <a:pt x="0" y="1295400"/>
                  </a:lnTo>
                  <a:close/>
                </a:path>
              </a:pathLst>
            </a:custGeom>
            <a:ln w="38099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62939" y="237871"/>
            <a:ext cx="24663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5" dirty="0">
                <a:latin typeface="Arial"/>
                <a:cs typeface="Arial"/>
              </a:rPr>
              <a:t>Backgrou</a:t>
            </a:r>
            <a:r>
              <a:rPr sz="3600" b="0" dirty="0">
                <a:latin typeface="Arial"/>
                <a:cs typeface="Arial"/>
              </a:rPr>
              <a:t>n</a:t>
            </a:r>
            <a:r>
              <a:rPr sz="3600" b="0" spc="-5" dirty="0">
                <a:latin typeface="Arial"/>
                <a:cs typeface="Arial"/>
              </a:rPr>
              <a:t>d</a:t>
            </a:r>
            <a:endParaRPr sz="3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080247" y="6294696"/>
            <a:ext cx="19240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64"/>
              </a:lnSpc>
            </a:pPr>
            <a:fld id="{81D60167-4931-47E6-BA6A-407CBD079E47}" type="slidenum">
              <a:rPr sz="1400" b="1" dirty="0">
                <a:solidFill>
                  <a:srgbClr val="808080"/>
                </a:solidFill>
                <a:latin typeface="Georgia"/>
                <a:cs typeface="Georgia"/>
              </a:rPr>
              <a:t>3</a:t>
            </a:fld>
            <a:endParaRPr sz="14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6576" y="739851"/>
            <a:ext cx="625157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dirty="0">
                <a:latin typeface="Arial"/>
                <a:cs typeface="Arial"/>
              </a:rPr>
              <a:t>Module 2 – AI &amp; </a:t>
            </a:r>
            <a:r>
              <a:rPr sz="3600" b="0" spc="-5" dirty="0">
                <a:latin typeface="Arial"/>
                <a:cs typeface="Arial"/>
              </a:rPr>
              <a:t>Data</a:t>
            </a:r>
            <a:r>
              <a:rPr sz="3600" b="0" spc="-300" dirty="0">
                <a:latin typeface="Arial"/>
                <a:cs typeface="Arial"/>
              </a:rPr>
              <a:t> </a:t>
            </a:r>
            <a:r>
              <a:rPr sz="3600" b="0" dirty="0">
                <a:latin typeface="Arial"/>
                <a:cs typeface="Arial"/>
              </a:rPr>
              <a:t>analytics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3314" y="1829840"/>
            <a:ext cx="8666536" cy="38318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5"/>
              </a:lnSpc>
            </a:pPr>
            <a:fld id="{81D60167-4931-47E6-BA6A-407CBD079E47}" type="slidenum">
              <a:rPr dirty="0"/>
              <a:t>30</a:t>
            </a:fld>
            <a:endParaRPr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6576" y="739851"/>
            <a:ext cx="521017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dirty="0">
                <a:latin typeface="Arial"/>
                <a:cs typeface="Arial"/>
              </a:rPr>
              <a:t>Module 2 –</a:t>
            </a:r>
            <a:r>
              <a:rPr sz="3600" b="0" spc="-100" dirty="0">
                <a:latin typeface="Arial"/>
                <a:cs typeface="Arial"/>
              </a:rPr>
              <a:t> </a:t>
            </a:r>
            <a:r>
              <a:rPr sz="3600" b="0" dirty="0">
                <a:latin typeface="Arial"/>
                <a:cs typeface="Arial"/>
              </a:rPr>
              <a:t>Cybersecurity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41475" y="1269491"/>
            <a:ext cx="6861048" cy="49560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5"/>
              </a:lnSpc>
            </a:pPr>
            <a:fld id="{81D60167-4931-47E6-BA6A-407CBD079E47}" type="slidenum">
              <a:rPr dirty="0"/>
              <a:t>31</a:t>
            </a:fld>
            <a:endParaRPr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6576" y="739851"/>
            <a:ext cx="521017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dirty="0">
                <a:latin typeface="Arial"/>
                <a:cs typeface="Arial"/>
              </a:rPr>
              <a:t>Module 2 –</a:t>
            </a:r>
            <a:r>
              <a:rPr sz="3600" b="0" spc="-100" dirty="0">
                <a:latin typeface="Arial"/>
                <a:cs typeface="Arial"/>
              </a:rPr>
              <a:t> </a:t>
            </a:r>
            <a:r>
              <a:rPr sz="3600" b="0" dirty="0">
                <a:latin typeface="Arial"/>
                <a:cs typeface="Arial"/>
              </a:rPr>
              <a:t>Cybersecurity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57886" y="1761834"/>
            <a:ext cx="8365596" cy="28909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5"/>
              </a:lnSpc>
            </a:pPr>
            <a:fld id="{81D60167-4931-47E6-BA6A-407CBD079E47}" type="slidenum">
              <a:rPr dirty="0"/>
              <a:t>32</a:t>
            </a:fld>
            <a:endParaRPr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6576" y="739851"/>
            <a:ext cx="521017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dirty="0">
                <a:latin typeface="Arial"/>
                <a:cs typeface="Arial"/>
              </a:rPr>
              <a:t>Module 2 –</a:t>
            </a:r>
            <a:r>
              <a:rPr sz="3600" b="0" spc="-100" dirty="0">
                <a:latin typeface="Arial"/>
                <a:cs typeface="Arial"/>
              </a:rPr>
              <a:t> </a:t>
            </a:r>
            <a:r>
              <a:rPr sz="3600" b="0" dirty="0">
                <a:latin typeface="Arial"/>
                <a:cs typeface="Arial"/>
              </a:rPr>
              <a:t>Cybersecurity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5"/>
              </a:lnSpc>
            </a:pPr>
            <a:fld id="{81D60167-4931-47E6-BA6A-407CBD079E47}" type="slidenum">
              <a:rPr dirty="0"/>
              <a:t>33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906576" y="1746670"/>
            <a:ext cx="7085965" cy="289179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285115" indent="-273050">
              <a:lnSpc>
                <a:spcPct val="100000"/>
              </a:lnSpc>
              <a:spcBef>
                <a:spcPts val="580"/>
              </a:spcBef>
              <a:buClr>
                <a:srgbClr val="FF8700"/>
              </a:buClr>
              <a:buChar char="●"/>
              <a:tabLst>
                <a:tab pos="285750" algn="l"/>
              </a:tabLst>
            </a:pPr>
            <a:r>
              <a:rPr sz="2000" spc="-5" dirty="0">
                <a:latin typeface="Georgia"/>
                <a:cs typeface="Georgia"/>
              </a:rPr>
              <a:t>Importance </a:t>
            </a:r>
            <a:r>
              <a:rPr sz="2000" dirty="0">
                <a:latin typeface="Georgia"/>
                <a:cs typeface="Georgia"/>
              </a:rPr>
              <a:t>of</a:t>
            </a:r>
            <a:r>
              <a:rPr sz="2000" spc="-2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cybersecurity</a:t>
            </a:r>
            <a:endParaRPr sz="2000">
              <a:latin typeface="Georgia"/>
              <a:cs typeface="Georgia"/>
            </a:endParaRPr>
          </a:p>
          <a:p>
            <a:pPr marL="285115" indent="-273050">
              <a:lnSpc>
                <a:spcPct val="100000"/>
              </a:lnSpc>
              <a:spcBef>
                <a:spcPts val="484"/>
              </a:spcBef>
              <a:buClr>
                <a:srgbClr val="FF8700"/>
              </a:buClr>
              <a:buChar char="●"/>
              <a:tabLst>
                <a:tab pos="285750" algn="l"/>
              </a:tabLst>
            </a:pPr>
            <a:r>
              <a:rPr sz="2000" spc="-5" dirty="0">
                <a:latin typeface="Georgia"/>
                <a:cs typeface="Georgia"/>
              </a:rPr>
              <a:t>Cybersecurity </a:t>
            </a:r>
            <a:r>
              <a:rPr sz="2000" dirty="0">
                <a:latin typeface="Georgia"/>
                <a:cs typeface="Georgia"/>
              </a:rPr>
              <a:t>in Industry </a:t>
            </a:r>
            <a:r>
              <a:rPr sz="2000" spc="-5" dirty="0">
                <a:latin typeface="Georgia"/>
                <a:cs typeface="Georgia"/>
              </a:rPr>
              <a:t>4.0</a:t>
            </a:r>
            <a:endParaRPr sz="2000">
              <a:latin typeface="Georgia"/>
              <a:cs typeface="Georgia"/>
            </a:endParaRPr>
          </a:p>
          <a:p>
            <a:pPr marL="285115" indent="-273050">
              <a:lnSpc>
                <a:spcPct val="100000"/>
              </a:lnSpc>
              <a:spcBef>
                <a:spcPts val="480"/>
              </a:spcBef>
              <a:buClr>
                <a:srgbClr val="FF8700"/>
              </a:buClr>
              <a:buChar char="●"/>
              <a:tabLst>
                <a:tab pos="285750" algn="l"/>
              </a:tabLst>
            </a:pPr>
            <a:r>
              <a:rPr sz="2000" spc="-5" dirty="0">
                <a:latin typeface="Georgia"/>
                <a:cs typeface="Georgia"/>
              </a:rPr>
              <a:t>Cyber-physical systems </a:t>
            </a:r>
            <a:r>
              <a:rPr sz="2000" dirty="0">
                <a:latin typeface="Georgia"/>
                <a:cs typeface="Georgia"/>
              </a:rPr>
              <a:t>(CPS)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security</a:t>
            </a:r>
            <a:endParaRPr sz="2000">
              <a:latin typeface="Georgia"/>
              <a:cs typeface="Georgia"/>
            </a:endParaRPr>
          </a:p>
          <a:p>
            <a:pPr marL="285115" indent="-273050">
              <a:lnSpc>
                <a:spcPct val="100000"/>
              </a:lnSpc>
              <a:spcBef>
                <a:spcPts val="480"/>
              </a:spcBef>
              <a:buClr>
                <a:srgbClr val="FF8700"/>
              </a:buClr>
              <a:buChar char="●"/>
              <a:tabLst>
                <a:tab pos="285750" algn="l"/>
              </a:tabLst>
            </a:pPr>
            <a:r>
              <a:rPr sz="2000" spc="-5" dirty="0">
                <a:latin typeface="Georgia"/>
                <a:cs typeface="Georgia"/>
              </a:rPr>
              <a:t>Security threats to intelligent</a:t>
            </a:r>
            <a:r>
              <a:rPr sz="2000" spc="-4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systems</a:t>
            </a:r>
            <a:endParaRPr sz="2000">
              <a:latin typeface="Georgia"/>
              <a:cs typeface="Georgia"/>
            </a:endParaRPr>
          </a:p>
          <a:p>
            <a:pPr marL="285115" indent="-273050">
              <a:lnSpc>
                <a:spcPct val="100000"/>
              </a:lnSpc>
              <a:spcBef>
                <a:spcPts val="480"/>
              </a:spcBef>
              <a:buClr>
                <a:srgbClr val="FF8700"/>
              </a:buClr>
              <a:buChar char="●"/>
              <a:tabLst>
                <a:tab pos="285750" algn="l"/>
              </a:tabLst>
            </a:pPr>
            <a:r>
              <a:rPr sz="2000" dirty="0">
                <a:latin typeface="Georgia"/>
                <a:cs typeface="Georgia"/>
              </a:rPr>
              <a:t>Vulnerability</a:t>
            </a:r>
            <a:r>
              <a:rPr sz="2000" spc="-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Assessment</a:t>
            </a:r>
            <a:endParaRPr sz="2000">
              <a:latin typeface="Georgia"/>
              <a:cs typeface="Georgia"/>
            </a:endParaRPr>
          </a:p>
          <a:p>
            <a:pPr marL="285115" marR="5080" indent="-273050">
              <a:lnSpc>
                <a:spcPct val="100000"/>
              </a:lnSpc>
              <a:spcBef>
                <a:spcPts val="480"/>
              </a:spcBef>
              <a:buClr>
                <a:srgbClr val="FF8700"/>
              </a:buClr>
              <a:buChar char="●"/>
              <a:tabLst>
                <a:tab pos="285750" algn="l"/>
              </a:tabLst>
            </a:pPr>
            <a:r>
              <a:rPr sz="2000" spc="-5" dirty="0">
                <a:latin typeface="Georgia"/>
                <a:cs typeface="Georgia"/>
              </a:rPr>
              <a:t>Examples of some classic </a:t>
            </a:r>
            <a:r>
              <a:rPr sz="2000" dirty="0">
                <a:latin typeface="Georgia"/>
                <a:cs typeface="Georgia"/>
              </a:rPr>
              <a:t>cyberattacks (STUXNET, Denial </a:t>
            </a:r>
            <a:r>
              <a:rPr sz="2000" spc="-5" dirty="0">
                <a:latin typeface="Georgia"/>
                <a:cs typeface="Georgia"/>
              </a:rPr>
              <a:t>of  </a:t>
            </a:r>
            <a:r>
              <a:rPr sz="2000" dirty="0">
                <a:latin typeface="Georgia"/>
                <a:cs typeface="Georgia"/>
              </a:rPr>
              <a:t>Service </a:t>
            </a:r>
            <a:r>
              <a:rPr sz="2000" spc="-5" dirty="0">
                <a:latin typeface="Georgia"/>
                <a:cs typeface="Georgia"/>
              </a:rPr>
              <a:t>(DoS)</a:t>
            </a:r>
            <a:r>
              <a:rPr sz="2000" spc="-3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attacks</a:t>
            </a:r>
            <a:endParaRPr sz="2000">
              <a:latin typeface="Georgia"/>
              <a:cs typeface="Georgia"/>
            </a:endParaRPr>
          </a:p>
          <a:p>
            <a:pPr marL="285115" indent="-273050">
              <a:lnSpc>
                <a:spcPct val="100000"/>
              </a:lnSpc>
              <a:spcBef>
                <a:spcPts val="480"/>
              </a:spcBef>
              <a:buClr>
                <a:srgbClr val="FF8700"/>
              </a:buClr>
              <a:buChar char="●"/>
              <a:tabLst>
                <a:tab pos="285750" algn="l"/>
              </a:tabLst>
            </a:pPr>
            <a:r>
              <a:rPr sz="2000" dirty="0">
                <a:latin typeface="Georgia"/>
                <a:cs typeface="Georgia"/>
              </a:rPr>
              <a:t>Etc.</a:t>
            </a:r>
            <a:endParaRPr sz="20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9022" y="802894"/>
            <a:ext cx="1893570" cy="51244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925"/>
              </a:lnSpc>
            </a:pPr>
            <a:r>
              <a:rPr sz="3600" b="0" dirty="0">
                <a:latin typeface="Arial"/>
                <a:cs typeface="Arial"/>
              </a:rPr>
              <a:t>Module</a:t>
            </a:r>
            <a:r>
              <a:rPr sz="3600" b="0" spc="-90" dirty="0">
                <a:latin typeface="Arial"/>
                <a:cs typeface="Arial"/>
              </a:rPr>
              <a:t> </a:t>
            </a:r>
            <a:r>
              <a:rPr sz="3600" b="0" dirty="0">
                <a:latin typeface="Arial"/>
                <a:cs typeface="Arial"/>
              </a:rPr>
              <a:t>3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5"/>
              </a:lnSpc>
            </a:pPr>
            <a:fld id="{81D60167-4931-47E6-BA6A-407CBD079E47}" type="slidenum">
              <a:rPr dirty="0"/>
              <a:t>34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906576" y="1756994"/>
            <a:ext cx="7121525" cy="3862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5"/>
              </a:spcBef>
              <a:buClr>
                <a:srgbClr val="FF8700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700" dirty="0">
                <a:latin typeface="Georgia"/>
                <a:cs typeface="Georgia"/>
              </a:rPr>
              <a:t>Augmented reality &amp; Virtual reality - Barrett</a:t>
            </a:r>
            <a:r>
              <a:rPr sz="1700" spc="-60" dirty="0">
                <a:latin typeface="Georgia"/>
                <a:cs typeface="Georgia"/>
              </a:rPr>
              <a:t> </a:t>
            </a:r>
            <a:r>
              <a:rPr sz="1700" spc="-5" dirty="0">
                <a:latin typeface="Georgia"/>
                <a:cs typeface="Georgia"/>
              </a:rPr>
              <a:t>Sauter</a:t>
            </a:r>
            <a:endParaRPr sz="1700">
              <a:latin typeface="Georgia"/>
              <a:cs typeface="Georgia"/>
            </a:endParaRPr>
          </a:p>
          <a:p>
            <a:pPr marL="299085" indent="-287020">
              <a:lnSpc>
                <a:spcPct val="100000"/>
              </a:lnSpc>
              <a:buClr>
                <a:srgbClr val="FF8700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700" u="sng" dirty="0">
                <a:solidFill>
                  <a:srgbClr val="00AABA"/>
                </a:solidFill>
                <a:uFill>
                  <a:solidFill>
                    <a:srgbClr val="00AABA"/>
                  </a:solidFill>
                </a:uFill>
                <a:latin typeface="Georgia"/>
                <a:cs typeface="Georgia"/>
                <a:hlinkClick r:id="rId2"/>
              </a:rPr>
              <a:t>barrett.sauter@mdh.se</a:t>
            </a:r>
            <a:endParaRPr sz="17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FF8700"/>
              </a:buClr>
              <a:buFont typeface="Arial"/>
              <a:buChar char="•"/>
            </a:pPr>
            <a:endParaRPr sz="1750">
              <a:latin typeface="Georgia"/>
              <a:cs typeface="Georgia"/>
            </a:endParaRPr>
          </a:p>
          <a:p>
            <a:pPr marL="299085" indent="-287020">
              <a:lnSpc>
                <a:spcPct val="100000"/>
              </a:lnSpc>
              <a:buClr>
                <a:srgbClr val="FF8700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700" b="1" spc="-5" dirty="0">
                <a:latin typeface="Georgia"/>
                <a:cs typeface="Georgia"/>
              </a:rPr>
              <a:t>Additional lectures </a:t>
            </a:r>
            <a:r>
              <a:rPr sz="1700" b="1" dirty="0">
                <a:latin typeface="Georgia"/>
                <a:cs typeface="Georgia"/>
              </a:rPr>
              <a:t>- </a:t>
            </a:r>
            <a:r>
              <a:rPr sz="1700" b="1" spc="-5" dirty="0">
                <a:latin typeface="Georgia"/>
                <a:cs typeface="Georgia"/>
              </a:rPr>
              <a:t>Not covered </a:t>
            </a:r>
            <a:r>
              <a:rPr sz="1700" b="1" dirty="0">
                <a:latin typeface="Georgia"/>
                <a:cs typeface="Georgia"/>
              </a:rPr>
              <a:t>in </a:t>
            </a:r>
            <a:r>
              <a:rPr sz="1700" b="1" spc="-5" dirty="0">
                <a:latin typeface="Georgia"/>
                <a:cs typeface="Georgia"/>
              </a:rPr>
              <a:t>this</a:t>
            </a:r>
            <a:r>
              <a:rPr sz="1700" b="1" spc="10" dirty="0">
                <a:latin typeface="Georgia"/>
                <a:cs typeface="Georgia"/>
              </a:rPr>
              <a:t> </a:t>
            </a:r>
            <a:r>
              <a:rPr sz="1700" b="1" dirty="0">
                <a:latin typeface="Georgia"/>
                <a:cs typeface="Georgia"/>
              </a:rPr>
              <a:t>presentation</a:t>
            </a:r>
            <a:endParaRPr sz="1700">
              <a:latin typeface="Georgia"/>
              <a:cs typeface="Georgia"/>
            </a:endParaRPr>
          </a:p>
          <a:p>
            <a:pPr marL="299085" indent="-287020">
              <a:lnSpc>
                <a:spcPct val="100000"/>
              </a:lnSpc>
              <a:buClr>
                <a:srgbClr val="FF8700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700" dirty="0">
                <a:latin typeface="Georgia"/>
                <a:cs typeface="Georgia"/>
              </a:rPr>
              <a:t>FESTO-Overview Leo</a:t>
            </a:r>
            <a:r>
              <a:rPr sz="1700" spc="-45" dirty="0">
                <a:latin typeface="Georgia"/>
                <a:cs typeface="Georgia"/>
              </a:rPr>
              <a:t> </a:t>
            </a:r>
            <a:r>
              <a:rPr sz="1700" dirty="0">
                <a:latin typeface="Georgia"/>
                <a:cs typeface="Georgia"/>
              </a:rPr>
              <a:t>Hatvani</a:t>
            </a:r>
            <a:endParaRPr sz="1700">
              <a:latin typeface="Georgia"/>
              <a:cs typeface="Georgia"/>
            </a:endParaRPr>
          </a:p>
          <a:p>
            <a:pPr marL="299085" indent="-287020">
              <a:lnSpc>
                <a:spcPct val="100000"/>
              </a:lnSpc>
              <a:buClr>
                <a:srgbClr val="FF8700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700" u="sng" spc="-5" dirty="0">
                <a:solidFill>
                  <a:srgbClr val="00AABA"/>
                </a:solidFill>
                <a:uFill>
                  <a:solidFill>
                    <a:srgbClr val="00AABA"/>
                  </a:solidFill>
                </a:uFill>
                <a:latin typeface="Georgia"/>
                <a:cs typeface="Georgia"/>
                <a:hlinkClick r:id="rId3"/>
              </a:rPr>
              <a:t>leo.hatvani@mdh.se</a:t>
            </a:r>
            <a:endParaRPr sz="17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FF8700"/>
              </a:buClr>
              <a:buFont typeface="Arial"/>
              <a:buChar char="•"/>
            </a:pPr>
            <a:endParaRPr sz="1750">
              <a:latin typeface="Georgia"/>
              <a:cs typeface="Georgia"/>
            </a:endParaRPr>
          </a:p>
          <a:p>
            <a:pPr marL="299085" indent="-287020">
              <a:lnSpc>
                <a:spcPts val="1835"/>
              </a:lnSpc>
              <a:spcBef>
                <a:spcPts val="5"/>
              </a:spcBef>
              <a:buClr>
                <a:srgbClr val="FF8700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700" dirty="0">
                <a:latin typeface="Georgia"/>
                <a:cs typeface="Georgia"/>
              </a:rPr>
              <a:t>Special </a:t>
            </a:r>
            <a:r>
              <a:rPr sz="1700" spc="-5" dirty="0">
                <a:latin typeface="Georgia"/>
                <a:cs typeface="Georgia"/>
              </a:rPr>
              <a:t>lecture </a:t>
            </a:r>
            <a:r>
              <a:rPr sz="1700" dirty="0">
                <a:latin typeface="Georgia"/>
                <a:cs typeface="Georgia"/>
              </a:rPr>
              <a:t>– </a:t>
            </a:r>
            <a:r>
              <a:rPr sz="1700" spc="-5" dirty="0">
                <a:latin typeface="Georgia"/>
                <a:cs typeface="Georgia"/>
              </a:rPr>
              <a:t>From </a:t>
            </a:r>
            <a:r>
              <a:rPr sz="1700" dirty="0">
                <a:latin typeface="Georgia"/>
                <a:cs typeface="Georgia"/>
              </a:rPr>
              <a:t>theory </a:t>
            </a:r>
            <a:r>
              <a:rPr sz="1700" spc="-5" dirty="0">
                <a:latin typeface="Georgia"/>
                <a:cs typeface="Georgia"/>
              </a:rPr>
              <a:t>to practice </a:t>
            </a:r>
            <a:r>
              <a:rPr sz="1700" dirty="0">
                <a:latin typeface="Georgia"/>
                <a:cs typeface="Georgia"/>
              </a:rPr>
              <a:t>– how </a:t>
            </a:r>
            <a:r>
              <a:rPr sz="1700" spc="-5" dirty="0">
                <a:latin typeface="Georgia"/>
                <a:cs typeface="Georgia"/>
              </a:rPr>
              <a:t>to </a:t>
            </a:r>
            <a:r>
              <a:rPr sz="1700" dirty="0">
                <a:latin typeface="Georgia"/>
                <a:cs typeface="Georgia"/>
              </a:rPr>
              <a:t>implement Ind </a:t>
            </a:r>
            <a:r>
              <a:rPr sz="1700" spc="-5" dirty="0">
                <a:latin typeface="Georgia"/>
                <a:cs typeface="Georgia"/>
              </a:rPr>
              <a:t>4.0</a:t>
            </a:r>
            <a:r>
              <a:rPr sz="1700" spc="-45" dirty="0">
                <a:latin typeface="Georgia"/>
                <a:cs typeface="Georgia"/>
              </a:rPr>
              <a:t> </a:t>
            </a:r>
            <a:r>
              <a:rPr sz="1700" dirty="0">
                <a:latin typeface="Georgia"/>
                <a:cs typeface="Georgia"/>
              </a:rPr>
              <a:t>–</a:t>
            </a:r>
            <a:endParaRPr sz="1700">
              <a:latin typeface="Georgia"/>
              <a:cs typeface="Georgia"/>
            </a:endParaRPr>
          </a:p>
          <a:p>
            <a:pPr marL="299085">
              <a:lnSpc>
                <a:spcPts val="1835"/>
              </a:lnSpc>
            </a:pPr>
            <a:r>
              <a:rPr sz="1700" dirty="0">
                <a:latin typeface="Georgia"/>
                <a:cs typeface="Georgia"/>
              </a:rPr>
              <a:t>Mats</a:t>
            </a:r>
            <a:r>
              <a:rPr sz="1700" spc="-15" dirty="0">
                <a:latin typeface="Georgia"/>
                <a:cs typeface="Georgia"/>
              </a:rPr>
              <a:t> </a:t>
            </a:r>
            <a:r>
              <a:rPr sz="1700" spc="-5" dirty="0">
                <a:latin typeface="Georgia"/>
                <a:cs typeface="Georgia"/>
              </a:rPr>
              <a:t>Ahlskog</a:t>
            </a:r>
            <a:endParaRPr sz="17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750">
              <a:latin typeface="Georgia"/>
              <a:cs typeface="Georgia"/>
            </a:endParaRPr>
          </a:p>
          <a:p>
            <a:pPr marL="299085" indent="-287020">
              <a:lnSpc>
                <a:spcPct val="100000"/>
              </a:lnSpc>
              <a:buClr>
                <a:srgbClr val="FF8700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700" b="1" spc="-5" dirty="0">
                <a:latin typeface="Georgia"/>
                <a:cs typeface="Georgia"/>
              </a:rPr>
              <a:t>Not covered </a:t>
            </a:r>
            <a:r>
              <a:rPr sz="1700" b="1" dirty="0">
                <a:latin typeface="Georgia"/>
                <a:cs typeface="Georgia"/>
              </a:rPr>
              <a:t>in </a:t>
            </a:r>
            <a:r>
              <a:rPr sz="1700" b="1" spc="-5" dirty="0">
                <a:latin typeface="Georgia"/>
                <a:cs typeface="Georgia"/>
              </a:rPr>
              <a:t>this </a:t>
            </a:r>
            <a:r>
              <a:rPr sz="1700" b="1" dirty="0">
                <a:latin typeface="Georgia"/>
                <a:cs typeface="Georgia"/>
              </a:rPr>
              <a:t>presentation – </a:t>
            </a:r>
            <a:r>
              <a:rPr sz="1700" b="1" spc="-5" dirty="0">
                <a:latin typeface="Georgia"/>
                <a:cs typeface="Georgia"/>
              </a:rPr>
              <a:t>lecture next</a:t>
            </a:r>
            <a:r>
              <a:rPr sz="1700" b="1" spc="20" dirty="0">
                <a:latin typeface="Georgia"/>
                <a:cs typeface="Georgia"/>
              </a:rPr>
              <a:t> </a:t>
            </a:r>
            <a:r>
              <a:rPr sz="1700" b="1" dirty="0">
                <a:latin typeface="Georgia"/>
                <a:cs typeface="Georgia"/>
              </a:rPr>
              <a:t>week</a:t>
            </a:r>
            <a:endParaRPr sz="1700">
              <a:latin typeface="Georgia"/>
              <a:cs typeface="Georgia"/>
            </a:endParaRPr>
          </a:p>
          <a:p>
            <a:pPr marL="299085" indent="-287020">
              <a:lnSpc>
                <a:spcPct val="100000"/>
              </a:lnSpc>
              <a:buClr>
                <a:srgbClr val="FF8700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700" dirty="0">
                <a:latin typeface="Georgia"/>
                <a:cs typeface="Georgia"/>
              </a:rPr>
              <a:t>Additive manufacturing - </a:t>
            </a:r>
            <a:r>
              <a:rPr sz="1700" spc="-5" dirty="0">
                <a:latin typeface="Georgia"/>
                <a:cs typeface="Georgia"/>
              </a:rPr>
              <a:t>Christopher</a:t>
            </a:r>
            <a:r>
              <a:rPr sz="1700" spc="-95" dirty="0">
                <a:latin typeface="Georgia"/>
                <a:cs typeface="Georgia"/>
              </a:rPr>
              <a:t> </a:t>
            </a:r>
            <a:r>
              <a:rPr sz="1700" spc="-5" dirty="0">
                <a:latin typeface="Georgia"/>
                <a:cs typeface="Georgia"/>
              </a:rPr>
              <a:t>Gustafsson</a:t>
            </a:r>
            <a:endParaRPr sz="1700">
              <a:latin typeface="Georgia"/>
              <a:cs typeface="Georgia"/>
            </a:endParaRPr>
          </a:p>
          <a:p>
            <a:pPr marL="350520" indent="-338455">
              <a:lnSpc>
                <a:spcPct val="100000"/>
              </a:lnSpc>
              <a:buClr>
                <a:srgbClr val="FF8700"/>
              </a:buClr>
              <a:buFont typeface="Arial"/>
              <a:buChar char="•"/>
              <a:tabLst>
                <a:tab pos="350520" algn="l"/>
                <a:tab pos="351155" algn="l"/>
              </a:tabLst>
            </a:pPr>
            <a:r>
              <a:rPr sz="1700" u="sng" spc="-5" dirty="0">
                <a:solidFill>
                  <a:srgbClr val="00AABA"/>
                </a:solidFill>
                <a:uFill>
                  <a:solidFill>
                    <a:srgbClr val="00AABA"/>
                  </a:solidFill>
                </a:uFill>
                <a:latin typeface="Georgia"/>
                <a:cs typeface="Georgia"/>
                <a:hlinkClick r:id="rId4"/>
              </a:rPr>
              <a:t>christopher.gustafsson@mdh.se</a:t>
            </a:r>
            <a:endParaRPr sz="17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FF8700"/>
              </a:buClr>
              <a:buFont typeface="Arial"/>
              <a:buChar char="•"/>
            </a:pPr>
            <a:endParaRPr sz="1750">
              <a:latin typeface="Georgia"/>
              <a:cs typeface="Georgia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Clr>
                <a:srgbClr val="FF8700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700" dirty="0">
                <a:latin typeface="Georgia"/>
                <a:cs typeface="Georgia"/>
              </a:rPr>
              <a:t>I have borrowed </a:t>
            </a:r>
            <a:r>
              <a:rPr sz="1700" spc="-5" dirty="0">
                <a:latin typeface="Georgia"/>
                <a:cs typeface="Georgia"/>
              </a:rPr>
              <a:t>some slides from their</a:t>
            </a:r>
            <a:r>
              <a:rPr sz="1700" spc="-75" dirty="0">
                <a:latin typeface="Georgia"/>
                <a:cs typeface="Georgia"/>
              </a:rPr>
              <a:t> </a:t>
            </a:r>
            <a:r>
              <a:rPr sz="1700" spc="-5" dirty="0">
                <a:latin typeface="Georgia"/>
                <a:cs typeface="Georgia"/>
              </a:rPr>
              <a:t>lecturers</a:t>
            </a:r>
            <a:endParaRPr sz="17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29768" y="321055"/>
            <a:ext cx="59709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dirty="0">
                <a:latin typeface="Arial"/>
                <a:cs typeface="Arial"/>
              </a:rPr>
              <a:t>Module </a:t>
            </a:r>
            <a:r>
              <a:rPr sz="3600" b="0" spc="-5" dirty="0">
                <a:latin typeface="Arial"/>
                <a:cs typeface="Arial"/>
              </a:rPr>
              <a:t>3 </a:t>
            </a:r>
            <a:r>
              <a:rPr sz="3600" b="0" dirty="0">
                <a:latin typeface="Arial"/>
                <a:cs typeface="Arial"/>
              </a:rPr>
              <a:t>- </a:t>
            </a:r>
            <a:r>
              <a:rPr sz="3600" b="0" spc="-5" dirty="0">
                <a:latin typeface="Arial"/>
                <a:cs typeface="Arial"/>
              </a:rPr>
              <a:t>Augmented</a:t>
            </a:r>
            <a:r>
              <a:rPr sz="3600" b="0" spc="-235" dirty="0">
                <a:latin typeface="Arial"/>
                <a:cs typeface="Arial"/>
              </a:rPr>
              <a:t> </a:t>
            </a:r>
            <a:r>
              <a:rPr sz="3600" b="0" spc="-5" dirty="0">
                <a:latin typeface="Arial"/>
                <a:cs typeface="Arial"/>
              </a:rPr>
              <a:t>reality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9495" y="1053083"/>
            <a:ext cx="7901940" cy="55443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5"/>
              </a:lnSpc>
            </a:pPr>
            <a:fld id="{81D60167-4931-47E6-BA6A-407CBD079E47}" type="slidenum">
              <a:rPr dirty="0"/>
              <a:t>35</a:t>
            </a:fld>
            <a:endParaRPr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29768" y="429259"/>
            <a:ext cx="59709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dirty="0">
                <a:latin typeface="Arial"/>
                <a:cs typeface="Arial"/>
              </a:rPr>
              <a:t>Module </a:t>
            </a:r>
            <a:r>
              <a:rPr sz="3600" b="0" spc="-5" dirty="0">
                <a:latin typeface="Arial"/>
                <a:cs typeface="Arial"/>
              </a:rPr>
              <a:t>3 </a:t>
            </a:r>
            <a:r>
              <a:rPr sz="3600" b="0" dirty="0">
                <a:latin typeface="Arial"/>
                <a:cs typeface="Arial"/>
              </a:rPr>
              <a:t>- </a:t>
            </a:r>
            <a:r>
              <a:rPr sz="3600" b="0" spc="-5" dirty="0">
                <a:latin typeface="Arial"/>
                <a:cs typeface="Arial"/>
              </a:rPr>
              <a:t>Augmented</a:t>
            </a:r>
            <a:r>
              <a:rPr sz="3600" b="0" spc="-235" dirty="0">
                <a:latin typeface="Arial"/>
                <a:cs typeface="Arial"/>
              </a:rPr>
              <a:t> </a:t>
            </a:r>
            <a:r>
              <a:rPr sz="3600" b="0" spc="-5" dirty="0">
                <a:latin typeface="Arial"/>
                <a:cs typeface="Arial"/>
              </a:rPr>
              <a:t>reality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49117" y="1434057"/>
            <a:ext cx="8091866" cy="39611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5"/>
              </a:lnSpc>
            </a:pPr>
            <a:fld id="{81D60167-4931-47E6-BA6A-407CBD079E47}" type="slidenum">
              <a:rPr dirty="0"/>
              <a:t>36</a:t>
            </a:fld>
            <a:endParaRPr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29768" y="429259"/>
            <a:ext cx="59709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dirty="0">
                <a:latin typeface="Arial"/>
                <a:cs typeface="Arial"/>
              </a:rPr>
              <a:t>Module </a:t>
            </a:r>
            <a:r>
              <a:rPr sz="3600" b="0" spc="-5" dirty="0">
                <a:latin typeface="Arial"/>
                <a:cs typeface="Arial"/>
              </a:rPr>
              <a:t>3 </a:t>
            </a:r>
            <a:r>
              <a:rPr sz="3600" b="0" dirty="0">
                <a:latin typeface="Arial"/>
                <a:cs typeface="Arial"/>
              </a:rPr>
              <a:t>- </a:t>
            </a:r>
            <a:r>
              <a:rPr sz="3600" b="0" spc="-5" dirty="0">
                <a:latin typeface="Arial"/>
                <a:cs typeface="Arial"/>
              </a:rPr>
              <a:t>Augmented</a:t>
            </a:r>
            <a:r>
              <a:rPr sz="3600" b="0" spc="-235" dirty="0">
                <a:latin typeface="Arial"/>
                <a:cs typeface="Arial"/>
              </a:rPr>
              <a:t> </a:t>
            </a:r>
            <a:r>
              <a:rPr sz="3600" b="0" spc="-5" dirty="0">
                <a:latin typeface="Arial"/>
                <a:cs typeface="Arial"/>
              </a:rPr>
              <a:t>reality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27532" y="1196339"/>
            <a:ext cx="7262166" cy="40660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5"/>
              </a:lnSpc>
            </a:pPr>
            <a:fld id="{81D60167-4931-47E6-BA6A-407CBD079E47}" type="slidenum">
              <a:rPr dirty="0"/>
              <a:t>37</a:t>
            </a:fld>
            <a:endParaRPr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10983"/>
            <a:ext cx="9011811" cy="5020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-29768" y="429259"/>
            <a:ext cx="59709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dirty="0">
                <a:latin typeface="Arial"/>
                <a:cs typeface="Arial"/>
              </a:rPr>
              <a:t>Module </a:t>
            </a:r>
            <a:r>
              <a:rPr sz="3600" b="0" spc="-5" dirty="0">
                <a:latin typeface="Arial"/>
                <a:cs typeface="Arial"/>
              </a:rPr>
              <a:t>3 </a:t>
            </a:r>
            <a:r>
              <a:rPr sz="3600" b="0" dirty="0">
                <a:latin typeface="Arial"/>
                <a:cs typeface="Arial"/>
              </a:rPr>
              <a:t>- </a:t>
            </a:r>
            <a:r>
              <a:rPr sz="3600" b="0" spc="-5" dirty="0">
                <a:latin typeface="Arial"/>
                <a:cs typeface="Arial"/>
              </a:rPr>
              <a:t>Augmented</a:t>
            </a:r>
            <a:r>
              <a:rPr sz="3600" b="0" spc="-235" dirty="0">
                <a:latin typeface="Arial"/>
                <a:cs typeface="Arial"/>
              </a:rPr>
              <a:t> </a:t>
            </a:r>
            <a:r>
              <a:rPr sz="3600" b="0" spc="-5" dirty="0">
                <a:latin typeface="Arial"/>
                <a:cs typeface="Arial"/>
              </a:rPr>
              <a:t>reality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5"/>
              </a:lnSpc>
            </a:pPr>
            <a:fld id="{81D60167-4931-47E6-BA6A-407CBD079E47}" type="slidenum">
              <a:rPr dirty="0"/>
              <a:t>38</a:t>
            </a:fld>
            <a:endParaRPr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29768" y="429259"/>
            <a:ext cx="91630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dirty="0">
                <a:latin typeface="Arial"/>
                <a:cs typeface="Arial"/>
              </a:rPr>
              <a:t>Module </a:t>
            </a:r>
            <a:r>
              <a:rPr sz="3600" b="0" spc="-5" dirty="0">
                <a:latin typeface="Arial"/>
                <a:cs typeface="Arial"/>
              </a:rPr>
              <a:t>3 </a:t>
            </a:r>
            <a:r>
              <a:rPr sz="3600" b="0" dirty="0">
                <a:latin typeface="Arial"/>
                <a:cs typeface="Arial"/>
              </a:rPr>
              <a:t>- </a:t>
            </a:r>
            <a:r>
              <a:rPr sz="3600" b="0" spc="-5" dirty="0">
                <a:latin typeface="Arial"/>
                <a:cs typeface="Arial"/>
              </a:rPr>
              <a:t>Augmented reality </a:t>
            </a:r>
            <a:r>
              <a:rPr sz="3600" b="0" dirty="0">
                <a:latin typeface="Arial"/>
                <a:cs typeface="Arial"/>
              </a:rPr>
              <a:t>&amp; </a:t>
            </a:r>
            <a:r>
              <a:rPr sz="3600" b="0" spc="-10" dirty="0">
                <a:latin typeface="Arial"/>
                <a:cs typeface="Arial"/>
              </a:rPr>
              <a:t>Virtual</a:t>
            </a:r>
            <a:r>
              <a:rPr sz="3600" b="0" spc="-240" dirty="0">
                <a:latin typeface="Arial"/>
                <a:cs typeface="Arial"/>
              </a:rPr>
              <a:t> </a:t>
            </a:r>
            <a:r>
              <a:rPr sz="3600" b="0" dirty="0">
                <a:latin typeface="Arial"/>
                <a:cs typeface="Arial"/>
              </a:rPr>
              <a:t>reality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81753" y="2210007"/>
            <a:ext cx="6692268" cy="18491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5"/>
              </a:lnSpc>
            </a:pPr>
            <a:fld id="{81D60167-4931-47E6-BA6A-407CBD079E47}" type="slidenum">
              <a:rPr dirty="0"/>
              <a:t>39</a:t>
            </a:fld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58367" y="533527"/>
            <a:ext cx="76212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dirty="0">
                <a:latin typeface="Arial"/>
                <a:cs typeface="Arial"/>
              </a:rPr>
              <a:t>Background: Industry </a:t>
            </a:r>
            <a:r>
              <a:rPr sz="3600" b="0" spc="-5" dirty="0">
                <a:latin typeface="Arial"/>
                <a:cs typeface="Arial"/>
              </a:rPr>
              <a:t>4.0</a:t>
            </a:r>
            <a:r>
              <a:rPr sz="3600" b="0" spc="-60" dirty="0">
                <a:latin typeface="Arial"/>
                <a:cs typeface="Arial"/>
              </a:rPr>
              <a:t> </a:t>
            </a:r>
            <a:r>
              <a:rPr sz="3600" b="0" spc="-5" dirty="0">
                <a:latin typeface="Arial"/>
                <a:cs typeface="Arial"/>
              </a:rPr>
              <a:t>Introduction</a:t>
            </a:r>
            <a:endParaRPr sz="3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080247" y="6294696"/>
            <a:ext cx="19240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64"/>
              </a:lnSpc>
            </a:pPr>
            <a:fld id="{81D60167-4931-47E6-BA6A-407CBD079E47}" type="slidenum">
              <a:rPr sz="1400" b="1" dirty="0">
                <a:solidFill>
                  <a:srgbClr val="808080"/>
                </a:solidFill>
                <a:latin typeface="Georgia"/>
                <a:cs typeface="Georgia"/>
              </a:rPr>
              <a:t>4</a:t>
            </a:fld>
            <a:endParaRPr sz="1400"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6303" y="1225422"/>
            <a:ext cx="8230870" cy="2490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5115" marR="5080" indent="-273050">
              <a:lnSpc>
                <a:spcPct val="100000"/>
              </a:lnSpc>
              <a:spcBef>
                <a:spcPts val="105"/>
              </a:spcBef>
              <a:buClr>
                <a:srgbClr val="FF8700"/>
              </a:buClr>
              <a:buChar char="●"/>
              <a:tabLst>
                <a:tab pos="285115" algn="l"/>
                <a:tab pos="285750" algn="l"/>
              </a:tabLst>
            </a:pPr>
            <a:r>
              <a:rPr sz="1400" spc="-5" dirty="0">
                <a:latin typeface="Georgia"/>
                <a:cs typeface="Georgia"/>
              </a:rPr>
              <a:t>This course provides basic knowledge of industry </a:t>
            </a:r>
            <a:r>
              <a:rPr sz="1400" dirty="0">
                <a:latin typeface="Georgia"/>
                <a:cs typeface="Georgia"/>
              </a:rPr>
              <a:t>4.0. </a:t>
            </a:r>
            <a:r>
              <a:rPr sz="1400" spc="-5" dirty="0">
                <a:latin typeface="Georgia"/>
                <a:cs typeface="Georgia"/>
              </a:rPr>
              <a:t>The course gives </a:t>
            </a:r>
            <a:r>
              <a:rPr sz="1400" dirty="0">
                <a:latin typeface="Georgia"/>
                <a:cs typeface="Georgia"/>
              </a:rPr>
              <a:t>insight and </a:t>
            </a:r>
            <a:r>
              <a:rPr sz="1400" spc="-5" dirty="0">
                <a:latin typeface="Georgia"/>
                <a:cs typeface="Georgia"/>
              </a:rPr>
              <a:t>understanding of  </a:t>
            </a:r>
            <a:r>
              <a:rPr sz="1400" dirty="0">
                <a:latin typeface="Georgia"/>
                <a:cs typeface="Georgia"/>
              </a:rPr>
              <a:t>the </a:t>
            </a:r>
            <a:r>
              <a:rPr sz="1400" spc="-5" dirty="0">
                <a:latin typeface="Georgia"/>
                <a:cs typeface="Georgia"/>
              </a:rPr>
              <a:t>4th </a:t>
            </a:r>
            <a:r>
              <a:rPr sz="1400" dirty="0">
                <a:latin typeface="Georgia"/>
                <a:cs typeface="Georgia"/>
              </a:rPr>
              <a:t>Industrial </a:t>
            </a:r>
            <a:r>
              <a:rPr sz="1400" spc="-5" dirty="0">
                <a:latin typeface="Georgia"/>
                <a:cs typeface="Georgia"/>
              </a:rPr>
              <a:t>revolution </a:t>
            </a:r>
            <a:r>
              <a:rPr sz="1400" dirty="0">
                <a:latin typeface="Georgia"/>
                <a:cs typeface="Georgia"/>
              </a:rPr>
              <a:t>and how it </a:t>
            </a:r>
            <a:r>
              <a:rPr sz="1400" spc="-5" dirty="0">
                <a:latin typeface="Georgia"/>
                <a:cs typeface="Georgia"/>
              </a:rPr>
              <a:t>will impact on </a:t>
            </a:r>
            <a:r>
              <a:rPr sz="1400" dirty="0">
                <a:latin typeface="Georgia"/>
                <a:cs typeface="Georgia"/>
              </a:rPr>
              <a:t>the </a:t>
            </a:r>
            <a:r>
              <a:rPr sz="1400" spc="-5" dirty="0">
                <a:latin typeface="Georgia"/>
                <a:cs typeface="Georgia"/>
              </a:rPr>
              <a:t>industry </a:t>
            </a:r>
            <a:r>
              <a:rPr sz="1400" dirty="0">
                <a:latin typeface="Georgia"/>
                <a:cs typeface="Georgia"/>
              </a:rPr>
              <a:t>and humans. </a:t>
            </a:r>
            <a:r>
              <a:rPr sz="1400" spc="-5" dirty="0">
                <a:latin typeface="Georgia"/>
                <a:cs typeface="Georgia"/>
              </a:rPr>
              <a:t>The </a:t>
            </a:r>
            <a:r>
              <a:rPr sz="1400" dirty="0">
                <a:latin typeface="Georgia"/>
                <a:cs typeface="Georgia"/>
              </a:rPr>
              <a:t>aim is </a:t>
            </a:r>
            <a:r>
              <a:rPr sz="1400" spc="-5" dirty="0">
                <a:latin typeface="Georgia"/>
                <a:cs typeface="Georgia"/>
              </a:rPr>
              <a:t>to give </a:t>
            </a:r>
            <a:r>
              <a:rPr sz="1400" dirty="0">
                <a:latin typeface="Georgia"/>
                <a:cs typeface="Georgia"/>
              </a:rPr>
              <a:t>a  </a:t>
            </a:r>
            <a:r>
              <a:rPr sz="1400" spc="-5" dirty="0">
                <a:latin typeface="Georgia"/>
                <a:cs typeface="Georgia"/>
              </a:rPr>
              <a:t>conceptual understanding of </a:t>
            </a:r>
            <a:r>
              <a:rPr sz="1400" dirty="0">
                <a:latin typeface="Georgia"/>
                <a:cs typeface="Georgia"/>
              </a:rPr>
              <a:t>how an </a:t>
            </a:r>
            <a:r>
              <a:rPr sz="1400" spc="-5" dirty="0">
                <a:latin typeface="Georgia"/>
                <a:cs typeface="Georgia"/>
              </a:rPr>
              <a:t>industry </a:t>
            </a:r>
            <a:r>
              <a:rPr sz="1400" dirty="0">
                <a:latin typeface="Georgia"/>
                <a:cs typeface="Georgia"/>
              </a:rPr>
              <a:t>4.0 system </a:t>
            </a:r>
            <a:r>
              <a:rPr sz="1400" spc="-5" dirty="0">
                <a:latin typeface="Georgia"/>
                <a:cs typeface="Georgia"/>
              </a:rPr>
              <a:t>can </a:t>
            </a:r>
            <a:r>
              <a:rPr sz="1400" dirty="0">
                <a:latin typeface="Georgia"/>
                <a:cs typeface="Georgia"/>
              </a:rPr>
              <a:t>be </a:t>
            </a:r>
            <a:r>
              <a:rPr sz="1400" spc="-5" dirty="0">
                <a:latin typeface="Georgia"/>
                <a:cs typeface="Georgia"/>
              </a:rPr>
              <a:t>built up </a:t>
            </a:r>
            <a:r>
              <a:rPr sz="1400" dirty="0">
                <a:latin typeface="Georgia"/>
                <a:cs typeface="Georgia"/>
              </a:rPr>
              <a:t>and run, as </a:t>
            </a:r>
            <a:r>
              <a:rPr sz="1400" spc="-5" dirty="0">
                <a:latin typeface="Georgia"/>
                <a:cs typeface="Georgia"/>
              </a:rPr>
              <a:t>well </a:t>
            </a:r>
            <a:r>
              <a:rPr sz="1400" dirty="0">
                <a:latin typeface="Georgia"/>
                <a:cs typeface="Georgia"/>
              </a:rPr>
              <a:t>as an </a:t>
            </a:r>
            <a:r>
              <a:rPr sz="1400" spc="-5" dirty="0">
                <a:latin typeface="Georgia"/>
                <a:cs typeface="Georgia"/>
              </a:rPr>
              <a:t>overall  understanding of which technologies can </a:t>
            </a:r>
            <a:r>
              <a:rPr sz="1400" dirty="0">
                <a:latin typeface="Georgia"/>
                <a:cs typeface="Georgia"/>
              </a:rPr>
              <a:t>be</a:t>
            </a:r>
            <a:r>
              <a:rPr sz="1400" spc="-100" dirty="0">
                <a:latin typeface="Georgia"/>
                <a:cs typeface="Georgia"/>
              </a:rPr>
              <a:t> </a:t>
            </a:r>
            <a:r>
              <a:rPr sz="1400" spc="-5" dirty="0">
                <a:latin typeface="Georgia"/>
                <a:cs typeface="Georgia"/>
              </a:rPr>
              <a:t>included.</a:t>
            </a:r>
            <a:endParaRPr sz="14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FF8700"/>
              </a:buClr>
              <a:buFont typeface="Georgia"/>
              <a:buChar char="●"/>
            </a:pPr>
            <a:endParaRPr sz="2050">
              <a:latin typeface="Georgia"/>
              <a:cs typeface="Georgia"/>
            </a:endParaRPr>
          </a:p>
          <a:p>
            <a:pPr marL="285115" indent="-273050">
              <a:lnSpc>
                <a:spcPct val="100000"/>
              </a:lnSpc>
              <a:buClr>
                <a:srgbClr val="FF8700"/>
              </a:buClr>
              <a:buChar char="●"/>
              <a:tabLst>
                <a:tab pos="285115" algn="l"/>
                <a:tab pos="285750" algn="l"/>
              </a:tabLst>
            </a:pPr>
            <a:r>
              <a:rPr sz="1400" spc="-5" dirty="0">
                <a:latin typeface="Georgia"/>
                <a:cs typeface="Georgia"/>
              </a:rPr>
              <a:t>The course includes </a:t>
            </a:r>
            <a:r>
              <a:rPr sz="1400" dirty="0">
                <a:latin typeface="Georgia"/>
                <a:cs typeface="Georgia"/>
              </a:rPr>
              <a:t>the </a:t>
            </a:r>
            <a:r>
              <a:rPr sz="1400" spc="-5" dirty="0">
                <a:latin typeface="Georgia"/>
                <a:cs typeface="Georgia"/>
              </a:rPr>
              <a:t>following</a:t>
            </a:r>
            <a:r>
              <a:rPr sz="1400" spc="-70" dirty="0">
                <a:latin typeface="Georgia"/>
                <a:cs typeface="Georgia"/>
              </a:rPr>
              <a:t> </a:t>
            </a:r>
            <a:r>
              <a:rPr sz="1400" spc="-5" dirty="0">
                <a:latin typeface="Georgia"/>
                <a:cs typeface="Georgia"/>
              </a:rPr>
              <a:t>parts</a:t>
            </a:r>
            <a:endParaRPr sz="1400">
              <a:latin typeface="Georgia"/>
              <a:cs typeface="Georgia"/>
            </a:endParaRPr>
          </a:p>
          <a:p>
            <a:pPr marL="549275" lvl="1" indent="-264795">
              <a:lnSpc>
                <a:spcPct val="100000"/>
              </a:lnSpc>
              <a:spcBef>
                <a:spcPts val="300"/>
              </a:spcBef>
              <a:buClr>
                <a:srgbClr val="00AABA"/>
              </a:buClr>
              <a:buChar char="●"/>
              <a:tabLst>
                <a:tab pos="549275" algn="l"/>
                <a:tab pos="549910" algn="l"/>
              </a:tabLst>
            </a:pPr>
            <a:r>
              <a:rPr sz="1200" spc="-5" dirty="0">
                <a:latin typeface="Georgia"/>
                <a:cs typeface="Georgia"/>
              </a:rPr>
              <a:t>Introduction </a:t>
            </a:r>
            <a:r>
              <a:rPr sz="1200" dirty="0">
                <a:latin typeface="Georgia"/>
                <a:cs typeface="Georgia"/>
              </a:rPr>
              <a:t>to </a:t>
            </a:r>
            <a:r>
              <a:rPr sz="1200" spc="-5" dirty="0">
                <a:latin typeface="Georgia"/>
                <a:cs typeface="Georgia"/>
              </a:rPr>
              <a:t>Industry</a:t>
            </a:r>
            <a:r>
              <a:rPr sz="1200" spc="-45" dirty="0">
                <a:latin typeface="Georgia"/>
                <a:cs typeface="Georgia"/>
              </a:rPr>
              <a:t> </a:t>
            </a:r>
            <a:r>
              <a:rPr sz="1200" spc="-5" dirty="0">
                <a:latin typeface="Georgia"/>
                <a:cs typeface="Georgia"/>
              </a:rPr>
              <a:t>4.0</a:t>
            </a:r>
            <a:endParaRPr sz="1200">
              <a:latin typeface="Georgia"/>
              <a:cs typeface="Georgia"/>
            </a:endParaRPr>
          </a:p>
          <a:p>
            <a:pPr marL="549275" lvl="1" indent="-264795">
              <a:lnSpc>
                <a:spcPct val="100000"/>
              </a:lnSpc>
              <a:spcBef>
                <a:spcPts val="285"/>
              </a:spcBef>
              <a:buClr>
                <a:srgbClr val="00AABA"/>
              </a:buClr>
              <a:buChar char="●"/>
              <a:tabLst>
                <a:tab pos="549275" algn="l"/>
                <a:tab pos="549910" algn="l"/>
              </a:tabLst>
            </a:pPr>
            <a:r>
              <a:rPr sz="1200" spc="-5" dirty="0">
                <a:latin typeface="Georgia"/>
                <a:cs typeface="Georgia"/>
              </a:rPr>
              <a:t>Introduction </a:t>
            </a:r>
            <a:r>
              <a:rPr sz="1200" dirty="0">
                <a:latin typeface="Georgia"/>
                <a:cs typeface="Georgia"/>
              </a:rPr>
              <a:t>to the </a:t>
            </a:r>
            <a:r>
              <a:rPr sz="1200" spc="-5" dirty="0">
                <a:latin typeface="Georgia"/>
                <a:cs typeface="Georgia"/>
              </a:rPr>
              <a:t>main technologies in Industry</a:t>
            </a:r>
            <a:r>
              <a:rPr sz="1200" spc="-40" dirty="0">
                <a:latin typeface="Georgia"/>
                <a:cs typeface="Georgia"/>
              </a:rPr>
              <a:t> </a:t>
            </a:r>
            <a:r>
              <a:rPr sz="1200" spc="-5" dirty="0">
                <a:latin typeface="Georgia"/>
                <a:cs typeface="Georgia"/>
              </a:rPr>
              <a:t>4.0</a:t>
            </a:r>
            <a:endParaRPr sz="1200">
              <a:latin typeface="Georgia"/>
              <a:cs typeface="Georgia"/>
            </a:endParaRPr>
          </a:p>
          <a:p>
            <a:pPr marL="549275" lvl="1" indent="-264795">
              <a:lnSpc>
                <a:spcPct val="100000"/>
              </a:lnSpc>
              <a:spcBef>
                <a:spcPts val="290"/>
              </a:spcBef>
              <a:buClr>
                <a:srgbClr val="00AABA"/>
              </a:buClr>
              <a:buChar char="●"/>
              <a:tabLst>
                <a:tab pos="549275" algn="l"/>
                <a:tab pos="549910" algn="l"/>
              </a:tabLst>
            </a:pPr>
            <a:r>
              <a:rPr sz="1200" dirty="0">
                <a:latin typeface="Georgia"/>
                <a:cs typeface="Georgia"/>
              </a:rPr>
              <a:t>The </a:t>
            </a:r>
            <a:r>
              <a:rPr sz="1200" spc="-5" dirty="0">
                <a:latin typeface="Georgia"/>
                <a:cs typeface="Georgia"/>
              </a:rPr>
              <a:t>economic drivers for implementing Industry 4.0</a:t>
            </a:r>
            <a:r>
              <a:rPr sz="1200" dirty="0">
                <a:latin typeface="Georgia"/>
                <a:cs typeface="Georgia"/>
              </a:rPr>
              <a:t> </a:t>
            </a:r>
            <a:r>
              <a:rPr sz="1200" spc="-5" dirty="0">
                <a:latin typeface="Georgia"/>
                <a:cs typeface="Georgia"/>
              </a:rPr>
              <a:t>technology</a:t>
            </a:r>
            <a:endParaRPr sz="1200">
              <a:latin typeface="Georgia"/>
              <a:cs typeface="Georgia"/>
            </a:endParaRPr>
          </a:p>
          <a:p>
            <a:pPr marL="549275" lvl="1" indent="-264795">
              <a:lnSpc>
                <a:spcPct val="100000"/>
              </a:lnSpc>
              <a:spcBef>
                <a:spcPts val="290"/>
              </a:spcBef>
              <a:buClr>
                <a:srgbClr val="00AABA"/>
              </a:buClr>
              <a:buChar char="●"/>
              <a:tabLst>
                <a:tab pos="549275" algn="l"/>
                <a:tab pos="549910" algn="l"/>
              </a:tabLst>
            </a:pPr>
            <a:r>
              <a:rPr sz="1200" dirty="0">
                <a:latin typeface="Georgia"/>
                <a:cs typeface="Georgia"/>
              </a:rPr>
              <a:t>The </a:t>
            </a:r>
            <a:r>
              <a:rPr sz="1200" spc="-5" dirty="0">
                <a:latin typeface="Georgia"/>
                <a:cs typeface="Georgia"/>
              </a:rPr>
              <a:t>production and development engineer's </a:t>
            </a:r>
            <a:r>
              <a:rPr sz="1200" dirty="0">
                <a:latin typeface="Georgia"/>
                <a:cs typeface="Georgia"/>
              </a:rPr>
              <a:t>role </a:t>
            </a:r>
            <a:r>
              <a:rPr sz="1200" spc="-5" dirty="0">
                <a:latin typeface="Georgia"/>
                <a:cs typeface="Georgia"/>
              </a:rPr>
              <a:t>in development of </a:t>
            </a:r>
            <a:r>
              <a:rPr sz="1200" dirty="0">
                <a:latin typeface="Georgia"/>
                <a:cs typeface="Georgia"/>
              </a:rPr>
              <a:t>future </a:t>
            </a:r>
            <a:r>
              <a:rPr sz="1200" spc="-5" dirty="0">
                <a:latin typeface="Georgia"/>
                <a:cs typeface="Georgia"/>
              </a:rPr>
              <a:t>production</a:t>
            </a:r>
            <a:r>
              <a:rPr sz="1200" spc="-65" dirty="0">
                <a:latin typeface="Georgia"/>
                <a:cs typeface="Georgia"/>
              </a:rPr>
              <a:t> </a:t>
            </a:r>
            <a:r>
              <a:rPr sz="1200" spc="-5" dirty="0">
                <a:latin typeface="Georgia"/>
                <a:cs typeface="Georgia"/>
              </a:rPr>
              <a:t>system</a:t>
            </a:r>
            <a:endParaRPr sz="1200">
              <a:latin typeface="Georgia"/>
              <a:cs typeface="Georgia"/>
            </a:endParaRPr>
          </a:p>
          <a:p>
            <a:pPr marL="549275" lvl="1" indent="-264795">
              <a:lnSpc>
                <a:spcPct val="100000"/>
              </a:lnSpc>
              <a:spcBef>
                <a:spcPts val="290"/>
              </a:spcBef>
              <a:buClr>
                <a:srgbClr val="00AABA"/>
              </a:buClr>
              <a:buChar char="●"/>
              <a:tabLst>
                <a:tab pos="549275" algn="l"/>
                <a:tab pos="549910" algn="l"/>
              </a:tabLst>
            </a:pPr>
            <a:r>
              <a:rPr sz="1200" dirty="0">
                <a:latin typeface="Georgia"/>
                <a:cs typeface="Georgia"/>
              </a:rPr>
              <a:t>The </a:t>
            </a:r>
            <a:r>
              <a:rPr sz="1200" spc="-5" dirty="0">
                <a:latin typeface="Georgia"/>
                <a:cs typeface="Georgia"/>
              </a:rPr>
              <a:t>impact of digitization on industry and human</a:t>
            </a:r>
            <a:r>
              <a:rPr sz="1200" spc="10" dirty="0">
                <a:latin typeface="Georgia"/>
                <a:cs typeface="Georgia"/>
              </a:rPr>
              <a:t> </a:t>
            </a:r>
            <a:r>
              <a:rPr sz="1200" spc="-5" dirty="0">
                <a:latin typeface="Georgia"/>
                <a:cs typeface="Georgia"/>
              </a:rPr>
              <a:t>beings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6303" y="3978097"/>
            <a:ext cx="834009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Georgia"/>
                <a:cs typeface="Georgia"/>
              </a:rPr>
              <a:t>The </a:t>
            </a:r>
            <a:r>
              <a:rPr sz="2400" b="1" dirty="0">
                <a:latin typeface="Georgia"/>
                <a:cs typeface="Georgia"/>
              </a:rPr>
              <a:t>main </a:t>
            </a:r>
            <a:r>
              <a:rPr sz="2400" b="1" spc="-5" dirty="0">
                <a:latin typeface="Georgia"/>
                <a:cs typeface="Georgia"/>
              </a:rPr>
              <a:t>target </a:t>
            </a:r>
            <a:r>
              <a:rPr sz="2400" b="1" dirty="0">
                <a:latin typeface="Georgia"/>
                <a:cs typeface="Georgia"/>
              </a:rPr>
              <a:t>group is </a:t>
            </a:r>
            <a:r>
              <a:rPr sz="2400" b="1" spc="-5" dirty="0">
                <a:latin typeface="Georgia"/>
                <a:cs typeface="Georgia"/>
              </a:rPr>
              <a:t>people </a:t>
            </a:r>
            <a:r>
              <a:rPr sz="2400" b="1" dirty="0">
                <a:latin typeface="Georgia"/>
                <a:cs typeface="Georgia"/>
              </a:rPr>
              <a:t>in need </a:t>
            </a:r>
            <a:r>
              <a:rPr sz="2400" b="1" spc="-5" dirty="0">
                <a:latin typeface="Georgia"/>
                <a:cs typeface="Georgia"/>
              </a:rPr>
              <a:t>of  understanding the principles </a:t>
            </a:r>
            <a:r>
              <a:rPr sz="2400" b="1" spc="-10" dirty="0">
                <a:latin typeface="Georgia"/>
                <a:cs typeface="Georgia"/>
              </a:rPr>
              <a:t>of </a:t>
            </a:r>
            <a:r>
              <a:rPr sz="2400" b="1" spc="-5" dirty="0">
                <a:latin typeface="Georgia"/>
                <a:cs typeface="Georgia"/>
              </a:rPr>
              <a:t>Industry 4.0. The  focus is production but </a:t>
            </a:r>
            <a:r>
              <a:rPr sz="2400" b="1" dirty="0">
                <a:latin typeface="Georgia"/>
                <a:cs typeface="Georgia"/>
              </a:rPr>
              <a:t>anyone </a:t>
            </a:r>
            <a:r>
              <a:rPr sz="2400" b="1" spc="-5" dirty="0">
                <a:latin typeface="Georgia"/>
                <a:cs typeface="Georgia"/>
              </a:rPr>
              <a:t>from another  functions can take this</a:t>
            </a:r>
            <a:r>
              <a:rPr sz="2400" b="1" spc="-10" dirty="0">
                <a:latin typeface="Georgia"/>
                <a:cs typeface="Georgia"/>
              </a:rPr>
              <a:t> </a:t>
            </a:r>
            <a:r>
              <a:rPr sz="2400" b="1" spc="-5" dirty="0">
                <a:latin typeface="Georgia"/>
                <a:cs typeface="Georgia"/>
              </a:rPr>
              <a:t>course.</a:t>
            </a:r>
            <a:endParaRPr sz="24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29768" y="429259"/>
            <a:ext cx="49460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dirty="0">
                <a:latin typeface="Arial"/>
                <a:cs typeface="Arial"/>
              </a:rPr>
              <a:t>Module </a:t>
            </a:r>
            <a:r>
              <a:rPr sz="3600" b="0" spc="-5" dirty="0">
                <a:latin typeface="Arial"/>
                <a:cs typeface="Arial"/>
              </a:rPr>
              <a:t>3 </a:t>
            </a:r>
            <a:r>
              <a:rPr sz="3600" b="0" dirty="0">
                <a:latin typeface="Arial"/>
                <a:cs typeface="Arial"/>
              </a:rPr>
              <a:t>- </a:t>
            </a:r>
            <a:r>
              <a:rPr sz="3600" b="0" spc="-10" dirty="0">
                <a:latin typeface="Arial"/>
                <a:cs typeface="Arial"/>
              </a:rPr>
              <a:t>Virtual</a:t>
            </a:r>
            <a:r>
              <a:rPr sz="3600" b="0" spc="-110" dirty="0">
                <a:latin typeface="Arial"/>
                <a:cs typeface="Arial"/>
              </a:rPr>
              <a:t> </a:t>
            </a:r>
            <a:r>
              <a:rPr sz="3600" b="0" dirty="0">
                <a:latin typeface="Arial"/>
                <a:cs typeface="Arial"/>
              </a:rPr>
              <a:t>reality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12104" y="1137475"/>
            <a:ext cx="7922143" cy="45830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5"/>
              </a:lnSpc>
            </a:pPr>
            <a:fld id="{81D60167-4931-47E6-BA6A-407CBD079E47}" type="slidenum">
              <a:rPr dirty="0"/>
              <a:t>40</a:t>
            </a:fld>
            <a:endParaRPr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29768" y="429259"/>
            <a:ext cx="49460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dirty="0">
                <a:latin typeface="Arial"/>
                <a:cs typeface="Arial"/>
              </a:rPr>
              <a:t>Module </a:t>
            </a:r>
            <a:r>
              <a:rPr sz="3600" b="0" spc="-5" dirty="0">
                <a:latin typeface="Arial"/>
                <a:cs typeface="Arial"/>
              </a:rPr>
              <a:t>3 </a:t>
            </a:r>
            <a:r>
              <a:rPr sz="3600" b="0" dirty="0">
                <a:latin typeface="Arial"/>
                <a:cs typeface="Arial"/>
              </a:rPr>
              <a:t>- </a:t>
            </a:r>
            <a:r>
              <a:rPr sz="3600" b="0" spc="-10" dirty="0">
                <a:latin typeface="Arial"/>
                <a:cs typeface="Arial"/>
              </a:rPr>
              <a:t>Virtual</a:t>
            </a:r>
            <a:r>
              <a:rPr sz="3600" b="0" spc="-110" dirty="0">
                <a:latin typeface="Arial"/>
                <a:cs typeface="Arial"/>
              </a:rPr>
              <a:t> </a:t>
            </a:r>
            <a:r>
              <a:rPr sz="3600" b="0" dirty="0">
                <a:latin typeface="Arial"/>
                <a:cs typeface="Arial"/>
              </a:rPr>
              <a:t>reality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41832" y="1925661"/>
            <a:ext cx="7214326" cy="39508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5"/>
              </a:lnSpc>
            </a:pPr>
            <a:fld id="{81D60167-4931-47E6-BA6A-407CBD079E47}" type="slidenum">
              <a:rPr dirty="0"/>
              <a:t>41</a:t>
            </a:fld>
            <a:endParaRPr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5572" y="1484375"/>
            <a:ext cx="8158412" cy="47533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-29768" y="429259"/>
            <a:ext cx="49460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dirty="0">
                <a:latin typeface="Arial"/>
                <a:cs typeface="Arial"/>
              </a:rPr>
              <a:t>Module </a:t>
            </a:r>
            <a:r>
              <a:rPr sz="3600" b="0" spc="-5" dirty="0">
                <a:latin typeface="Arial"/>
                <a:cs typeface="Arial"/>
              </a:rPr>
              <a:t>3 </a:t>
            </a:r>
            <a:r>
              <a:rPr sz="3600" b="0" dirty="0">
                <a:latin typeface="Arial"/>
                <a:cs typeface="Arial"/>
              </a:rPr>
              <a:t>- </a:t>
            </a:r>
            <a:r>
              <a:rPr sz="3600" b="0" spc="-10" dirty="0">
                <a:latin typeface="Arial"/>
                <a:cs typeface="Arial"/>
              </a:rPr>
              <a:t>Virtual</a:t>
            </a:r>
            <a:r>
              <a:rPr sz="3600" b="0" spc="-110" dirty="0">
                <a:latin typeface="Arial"/>
                <a:cs typeface="Arial"/>
              </a:rPr>
              <a:t> </a:t>
            </a:r>
            <a:r>
              <a:rPr sz="3600" b="0" dirty="0">
                <a:latin typeface="Arial"/>
                <a:cs typeface="Arial"/>
              </a:rPr>
              <a:t>reality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5"/>
              </a:lnSpc>
            </a:pPr>
            <a:fld id="{81D60167-4931-47E6-BA6A-407CBD079E47}" type="slidenum">
              <a:rPr dirty="0"/>
              <a:t>42</a:t>
            </a:fld>
            <a:endParaRPr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29768" y="429259"/>
            <a:ext cx="49460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dirty="0">
                <a:latin typeface="Arial"/>
                <a:cs typeface="Arial"/>
              </a:rPr>
              <a:t>Module </a:t>
            </a:r>
            <a:r>
              <a:rPr sz="3600" b="0" spc="-5" dirty="0">
                <a:latin typeface="Arial"/>
                <a:cs typeface="Arial"/>
              </a:rPr>
              <a:t>3 </a:t>
            </a:r>
            <a:r>
              <a:rPr sz="3600" b="0" dirty="0">
                <a:latin typeface="Arial"/>
                <a:cs typeface="Arial"/>
              </a:rPr>
              <a:t>- </a:t>
            </a:r>
            <a:r>
              <a:rPr sz="3600" b="0" spc="-10" dirty="0">
                <a:latin typeface="Arial"/>
                <a:cs typeface="Arial"/>
              </a:rPr>
              <a:t>Virtual</a:t>
            </a:r>
            <a:r>
              <a:rPr sz="3600" b="0" spc="-110" dirty="0">
                <a:latin typeface="Arial"/>
                <a:cs typeface="Arial"/>
              </a:rPr>
              <a:t> </a:t>
            </a:r>
            <a:r>
              <a:rPr sz="3600" b="0" dirty="0">
                <a:latin typeface="Arial"/>
                <a:cs typeface="Arial"/>
              </a:rPr>
              <a:t>reality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01366" y="1215855"/>
            <a:ext cx="8503157" cy="46172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5"/>
              </a:lnSpc>
            </a:pPr>
            <a:fld id="{81D60167-4931-47E6-BA6A-407CBD079E47}" type="slidenum">
              <a:rPr dirty="0"/>
              <a:t>43</a:t>
            </a:fld>
            <a:endParaRPr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08402" y="3129153"/>
            <a:ext cx="46964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dirty="0">
                <a:latin typeface="Georgia"/>
                <a:cs typeface="Georgia"/>
              </a:rPr>
              <a:t>Additional</a:t>
            </a:r>
            <a:r>
              <a:rPr sz="3600" b="0" spc="-125" dirty="0">
                <a:latin typeface="Georgia"/>
                <a:cs typeface="Georgia"/>
              </a:rPr>
              <a:t> </a:t>
            </a:r>
            <a:r>
              <a:rPr sz="3600" b="0" dirty="0">
                <a:latin typeface="Georgia"/>
                <a:cs typeface="Georgia"/>
              </a:rPr>
              <a:t>information</a:t>
            </a:r>
            <a:endParaRPr sz="3600">
              <a:latin typeface="Georgia"/>
              <a:cs typeface="Georg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5"/>
              </a:lnSpc>
            </a:pPr>
            <a:fld id="{81D60167-4931-47E6-BA6A-407CBD079E47}" type="slidenum">
              <a:rPr dirty="0"/>
              <a:t>44</a:t>
            </a:fld>
            <a:endParaRPr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6576" y="1176020"/>
            <a:ext cx="61683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Lifelong </a:t>
            </a:r>
            <a:r>
              <a:rPr spc="-5" dirty="0"/>
              <a:t>Learning </a:t>
            </a:r>
            <a:r>
              <a:rPr spc="-10" dirty="0"/>
              <a:t>at </a:t>
            </a:r>
            <a:r>
              <a:rPr dirty="0"/>
              <a:t>Mälardalen</a:t>
            </a:r>
            <a:r>
              <a:rPr spc="-45" dirty="0"/>
              <a:t> </a:t>
            </a:r>
            <a:r>
              <a:rPr spc="-5" dirty="0"/>
              <a:t>University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16355" y="1803857"/>
            <a:ext cx="2781935" cy="3046730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16205" indent="-104139">
              <a:lnSpc>
                <a:spcPct val="100000"/>
              </a:lnSpc>
              <a:spcBef>
                <a:spcPts val="395"/>
              </a:spcBef>
              <a:buClr>
                <a:srgbClr val="FF8700"/>
              </a:buClr>
              <a:buFont typeface="Arial"/>
              <a:buChar char="•"/>
              <a:tabLst>
                <a:tab pos="116839" algn="l"/>
              </a:tabLst>
            </a:pPr>
            <a:r>
              <a:rPr sz="1100" b="1" spc="15" dirty="0">
                <a:latin typeface="Georgia"/>
                <a:cs typeface="Georgia"/>
              </a:rPr>
              <a:t>Courses </a:t>
            </a:r>
            <a:r>
              <a:rPr sz="1100" b="1" spc="10" dirty="0">
                <a:latin typeface="Georgia"/>
                <a:cs typeface="Georgia"/>
              </a:rPr>
              <a:t>for</a:t>
            </a:r>
            <a:r>
              <a:rPr sz="1100" b="1" spc="-50" dirty="0">
                <a:latin typeface="Georgia"/>
                <a:cs typeface="Georgia"/>
              </a:rPr>
              <a:t> </a:t>
            </a:r>
            <a:r>
              <a:rPr sz="1100" b="1" spc="10" dirty="0">
                <a:latin typeface="Georgia"/>
                <a:cs typeface="Georgia"/>
              </a:rPr>
              <a:t>professionals</a:t>
            </a:r>
            <a:endParaRPr sz="1100">
              <a:latin typeface="Georgia"/>
              <a:cs typeface="Georgia"/>
            </a:endParaRPr>
          </a:p>
          <a:p>
            <a:pPr marL="116205" marR="5080" indent="-104139">
              <a:lnSpc>
                <a:spcPct val="101800"/>
              </a:lnSpc>
              <a:spcBef>
                <a:spcPts val="275"/>
              </a:spcBef>
              <a:buClr>
                <a:srgbClr val="FF8700"/>
              </a:buClr>
              <a:buFont typeface="Arial"/>
              <a:buChar char="•"/>
              <a:tabLst>
                <a:tab pos="116839" algn="l"/>
              </a:tabLst>
            </a:pPr>
            <a:r>
              <a:rPr sz="1100" b="1" spc="15" dirty="0">
                <a:latin typeface="Georgia"/>
                <a:cs typeface="Georgia"/>
              </a:rPr>
              <a:t>Developed </a:t>
            </a:r>
            <a:r>
              <a:rPr sz="1100" b="1" spc="10" dirty="0">
                <a:latin typeface="Georgia"/>
                <a:cs typeface="Georgia"/>
              </a:rPr>
              <a:t>in close cooperation</a:t>
            </a:r>
            <a:r>
              <a:rPr sz="1100" b="1" spc="-114" dirty="0">
                <a:latin typeface="Georgia"/>
                <a:cs typeface="Georgia"/>
              </a:rPr>
              <a:t> </a:t>
            </a:r>
            <a:r>
              <a:rPr sz="1100" b="1" spc="10" dirty="0">
                <a:latin typeface="Georgia"/>
                <a:cs typeface="Georgia"/>
              </a:rPr>
              <a:t>with  industry</a:t>
            </a:r>
            <a:endParaRPr sz="1100">
              <a:latin typeface="Georgia"/>
              <a:cs typeface="Georgia"/>
            </a:endParaRPr>
          </a:p>
          <a:p>
            <a:pPr>
              <a:lnSpc>
                <a:spcPct val="100000"/>
              </a:lnSpc>
              <a:buClr>
                <a:srgbClr val="FF8700"/>
              </a:buClr>
              <a:buFont typeface="Arial"/>
              <a:buChar char="•"/>
            </a:pPr>
            <a:endParaRPr sz="1300">
              <a:latin typeface="Georgia"/>
              <a:cs typeface="Georgia"/>
            </a:endParaRPr>
          </a:p>
          <a:p>
            <a:pPr marL="105410">
              <a:lnSpc>
                <a:spcPct val="100000"/>
              </a:lnSpc>
              <a:spcBef>
                <a:spcPts val="850"/>
              </a:spcBef>
            </a:pPr>
            <a:r>
              <a:rPr sz="1000" b="1" dirty="0">
                <a:latin typeface="Georgia"/>
                <a:cs typeface="Georgia"/>
              </a:rPr>
              <a:t>Production</a:t>
            </a:r>
            <a:r>
              <a:rPr sz="1000" b="1" spc="50" dirty="0">
                <a:latin typeface="Georgia"/>
                <a:cs typeface="Georgia"/>
              </a:rPr>
              <a:t> </a:t>
            </a:r>
            <a:r>
              <a:rPr sz="1000" b="1" dirty="0">
                <a:latin typeface="Georgia"/>
                <a:cs typeface="Georgia"/>
              </a:rPr>
              <a:t>Engineering</a:t>
            </a:r>
            <a:endParaRPr sz="1000">
              <a:latin typeface="Georgia"/>
              <a:cs typeface="Georgia"/>
            </a:endParaRPr>
          </a:p>
          <a:p>
            <a:pPr marL="209550" lvl="1" indent="-104775">
              <a:lnSpc>
                <a:spcPct val="100000"/>
              </a:lnSpc>
              <a:spcBef>
                <a:spcPts val="15"/>
              </a:spcBef>
              <a:buFont typeface="Arial"/>
              <a:buChar char="•"/>
              <a:tabLst>
                <a:tab pos="210185" algn="l"/>
              </a:tabLst>
            </a:pPr>
            <a:r>
              <a:rPr sz="1000" dirty="0">
                <a:latin typeface="Georgia"/>
                <a:cs typeface="Georgia"/>
              </a:rPr>
              <a:t>Industry</a:t>
            </a:r>
            <a:r>
              <a:rPr sz="1000" spc="45" dirty="0">
                <a:latin typeface="Georgia"/>
                <a:cs typeface="Georgia"/>
              </a:rPr>
              <a:t> </a:t>
            </a:r>
            <a:r>
              <a:rPr sz="1000" dirty="0">
                <a:latin typeface="Georgia"/>
                <a:cs typeface="Georgia"/>
              </a:rPr>
              <a:t>4.0</a:t>
            </a:r>
            <a:endParaRPr sz="1000">
              <a:latin typeface="Georgia"/>
              <a:cs typeface="Georgia"/>
            </a:endParaRPr>
          </a:p>
          <a:p>
            <a:pPr marL="209550" lvl="1" indent="-104775">
              <a:lnSpc>
                <a:spcPct val="100000"/>
              </a:lnSpc>
              <a:spcBef>
                <a:spcPts val="10"/>
              </a:spcBef>
              <a:buFont typeface="Arial"/>
              <a:buChar char="•"/>
              <a:tabLst>
                <a:tab pos="210185" algn="l"/>
              </a:tabLst>
            </a:pPr>
            <a:r>
              <a:rPr sz="1000" dirty="0">
                <a:latin typeface="Georgia"/>
                <a:cs typeface="Georgia"/>
              </a:rPr>
              <a:t>Lean</a:t>
            </a:r>
            <a:r>
              <a:rPr sz="1000" spc="5" dirty="0">
                <a:latin typeface="Georgia"/>
                <a:cs typeface="Georgia"/>
              </a:rPr>
              <a:t> </a:t>
            </a:r>
            <a:r>
              <a:rPr sz="1000" spc="-5" dirty="0">
                <a:latin typeface="Georgia"/>
                <a:cs typeface="Georgia"/>
              </a:rPr>
              <a:t>Production</a:t>
            </a:r>
            <a:endParaRPr sz="1000">
              <a:latin typeface="Georgia"/>
              <a:cs typeface="Georgia"/>
            </a:endParaRPr>
          </a:p>
          <a:p>
            <a:pPr marL="209550" lvl="1" indent="-104775">
              <a:lnSpc>
                <a:spcPct val="100000"/>
              </a:lnSpc>
              <a:spcBef>
                <a:spcPts val="25"/>
              </a:spcBef>
              <a:buFont typeface="Arial"/>
              <a:buChar char="•"/>
              <a:tabLst>
                <a:tab pos="210185" algn="l"/>
              </a:tabLst>
            </a:pPr>
            <a:r>
              <a:rPr sz="1000" dirty="0">
                <a:latin typeface="Georgia"/>
                <a:cs typeface="Georgia"/>
              </a:rPr>
              <a:t>Simulation</a:t>
            </a:r>
            <a:endParaRPr sz="1000">
              <a:latin typeface="Georgia"/>
              <a:cs typeface="Georgia"/>
            </a:endParaRPr>
          </a:p>
          <a:p>
            <a:pPr marL="146050">
              <a:lnSpc>
                <a:spcPct val="100000"/>
              </a:lnSpc>
              <a:spcBef>
                <a:spcPts val="815"/>
              </a:spcBef>
            </a:pPr>
            <a:r>
              <a:rPr sz="1000" b="1" spc="5" dirty="0">
                <a:latin typeface="Georgia"/>
                <a:cs typeface="Georgia"/>
              </a:rPr>
              <a:t>Software</a:t>
            </a:r>
            <a:r>
              <a:rPr sz="1000" b="1" spc="15" dirty="0">
                <a:latin typeface="Georgia"/>
                <a:cs typeface="Georgia"/>
              </a:rPr>
              <a:t> </a:t>
            </a:r>
            <a:r>
              <a:rPr sz="1000" b="1" spc="5" dirty="0">
                <a:latin typeface="Georgia"/>
                <a:cs typeface="Georgia"/>
              </a:rPr>
              <a:t>Engineering</a:t>
            </a:r>
            <a:endParaRPr sz="1000">
              <a:latin typeface="Georgia"/>
              <a:cs typeface="Georgia"/>
            </a:endParaRPr>
          </a:p>
          <a:p>
            <a:pPr marL="249554" lvl="1" indent="-104139">
              <a:lnSpc>
                <a:spcPct val="100000"/>
              </a:lnSpc>
              <a:spcBef>
                <a:spcPts val="10"/>
              </a:spcBef>
              <a:buFont typeface="Arial"/>
              <a:buChar char="•"/>
              <a:tabLst>
                <a:tab pos="250190" algn="l"/>
              </a:tabLst>
            </a:pPr>
            <a:r>
              <a:rPr sz="1000" dirty="0">
                <a:latin typeface="Georgia"/>
                <a:cs typeface="Georgia"/>
              </a:rPr>
              <a:t>Dependable</a:t>
            </a:r>
            <a:r>
              <a:rPr sz="1000" spc="15" dirty="0">
                <a:latin typeface="Georgia"/>
                <a:cs typeface="Georgia"/>
              </a:rPr>
              <a:t> </a:t>
            </a:r>
            <a:r>
              <a:rPr sz="1000" spc="-5" dirty="0">
                <a:latin typeface="Georgia"/>
                <a:cs typeface="Georgia"/>
              </a:rPr>
              <a:t>Software</a:t>
            </a:r>
            <a:endParaRPr sz="1000">
              <a:latin typeface="Georgia"/>
              <a:cs typeface="Georgia"/>
            </a:endParaRPr>
          </a:p>
          <a:p>
            <a:pPr marL="249554" lvl="1" indent="-104139">
              <a:lnSpc>
                <a:spcPct val="100000"/>
              </a:lnSpc>
              <a:spcBef>
                <a:spcPts val="15"/>
              </a:spcBef>
              <a:buFont typeface="Arial"/>
              <a:buChar char="•"/>
              <a:tabLst>
                <a:tab pos="250190" algn="l"/>
              </a:tabLst>
            </a:pPr>
            <a:r>
              <a:rPr sz="1000" dirty="0">
                <a:latin typeface="Georgia"/>
                <a:cs typeface="Georgia"/>
              </a:rPr>
              <a:t>Internet-of-Things</a:t>
            </a:r>
            <a:endParaRPr sz="1000">
              <a:latin typeface="Georgia"/>
              <a:cs typeface="Georgia"/>
            </a:endParaRPr>
          </a:p>
          <a:p>
            <a:pPr marL="249554" lvl="1" indent="-104139">
              <a:lnSpc>
                <a:spcPct val="100000"/>
              </a:lnSpc>
              <a:spcBef>
                <a:spcPts val="20"/>
              </a:spcBef>
              <a:buFont typeface="Arial"/>
              <a:buChar char="•"/>
              <a:tabLst>
                <a:tab pos="250190" algn="l"/>
              </a:tabLst>
            </a:pPr>
            <a:r>
              <a:rPr sz="1000" spc="-5" dirty="0">
                <a:latin typeface="Georgia"/>
                <a:cs typeface="Georgia"/>
              </a:rPr>
              <a:t>Software</a:t>
            </a:r>
            <a:r>
              <a:rPr sz="1000" spc="30" dirty="0">
                <a:latin typeface="Georgia"/>
                <a:cs typeface="Georgia"/>
              </a:rPr>
              <a:t> </a:t>
            </a:r>
            <a:r>
              <a:rPr sz="1000" dirty="0">
                <a:latin typeface="Georgia"/>
                <a:cs typeface="Georgia"/>
              </a:rPr>
              <a:t>Test</a:t>
            </a:r>
            <a:endParaRPr sz="1000">
              <a:latin typeface="Georgia"/>
              <a:cs typeface="Georgia"/>
            </a:endParaRPr>
          </a:p>
          <a:p>
            <a:pPr lvl="1"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1300">
              <a:latin typeface="Georgia"/>
              <a:cs typeface="Georgia"/>
            </a:endParaRPr>
          </a:p>
          <a:p>
            <a:pPr marL="135255">
              <a:lnSpc>
                <a:spcPct val="100000"/>
              </a:lnSpc>
            </a:pPr>
            <a:r>
              <a:rPr sz="1000" b="1" dirty="0">
                <a:latin typeface="Georgia"/>
                <a:cs typeface="Georgia"/>
              </a:rPr>
              <a:t>Applied</a:t>
            </a:r>
            <a:r>
              <a:rPr sz="1000" b="1" spc="5" dirty="0">
                <a:latin typeface="Georgia"/>
                <a:cs typeface="Georgia"/>
              </a:rPr>
              <a:t> </a:t>
            </a:r>
            <a:r>
              <a:rPr sz="1000" b="1" dirty="0">
                <a:latin typeface="Georgia"/>
                <a:cs typeface="Georgia"/>
              </a:rPr>
              <a:t>AI</a:t>
            </a:r>
            <a:endParaRPr sz="1000">
              <a:latin typeface="Georgia"/>
              <a:cs typeface="Georgia"/>
            </a:endParaRPr>
          </a:p>
          <a:p>
            <a:pPr marL="239395" lvl="1" indent="-104775">
              <a:lnSpc>
                <a:spcPct val="100000"/>
              </a:lnSpc>
              <a:spcBef>
                <a:spcPts val="15"/>
              </a:spcBef>
              <a:buFont typeface="Arial"/>
              <a:buChar char="•"/>
              <a:tabLst>
                <a:tab pos="240029" algn="l"/>
              </a:tabLst>
            </a:pPr>
            <a:r>
              <a:rPr sz="1000" dirty="0">
                <a:latin typeface="Georgia"/>
                <a:cs typeface="Georgia"/>
              </a:rPr>
              <a:t>Big</a:t>
            </a:r>
            <a:r>
              <a:rPr sz="1000" spc="5" dirty="0">
                <a:latin typeface="Georgia"/>
                <a:cs typeface="Georgia"/>
              </a:rPr>
              <a:t> </a:t>
            </a:r>
            <a:r>
              <a:rPr sz="1000" dirty="0">
                <a:latin typeface="Georgia"/>
                <a:cs typeface="Georgia"/>
              </a:rPr>
              <a:t>Data</a:t>
            </a:r>
            <a:endParaRPr sz="1000">
              <a:latin typeface="Georgia"/>
              <a:cs typeface="Georgia"/>
            </a:endParaRPr>
          </a:p>
          <a:p>
            <a:pPr marL="239395" lvl="1" indent="-104775">
              <a:lnSpc>
                <a:spcPct val="100000"/>
              </a:lnSpc>
              <a:spcBef>
                <a:spcPts val="10"/>
              </a:spcBef>
              <a:buFont typeface="Arial"/>
              <a:buChar char="•"/>
              <a:tabLst>
                <a:tab pos="240029" algn="l"/>
              </a:tabLst>
            </a:pPr>
            <a:r>
              <a:rPr sz="1000" dirty="0">
                <a:latin typeface="Georgia"/>
                <a:cs typeface="Georgia"/>
              </a:rPr>
              <a:t>Machine</a:t>
            </a:r>
            <a:r>
              <a:rPr sz="1000" spc="20" dirty="0">
                <a:latin typeface="Georgia"/>
                <a:cs typeface="Georgia"/>
              </a:rPr>
              <a:t> </a:t>
            </a:r>
            <a:r>
              <a:rPr sz="1000" dirty="0">
                <a:latin typeface="Georgia"/>
                <a:cs typeface="Georgia"/>
              </a:rPr>
              <a:t>Learning</a:t>
            </a:r>
            <a:endParaRPr sz="1000">
              <a:latin typeface="Georgia"/>
              <a:cs typeface="Georgia"/>
            </a:endParaRPr>
          </a:p>
          <a:p>
            <a:pPr marL="239395" lvl="1" indent="-104775">
              <a:lnSpc>
                <a:spcPct val="100000"/>
              </a:lnSpc>
              <a:spcBef>
                <a:spcPts val="25"/>
              </a:spcBef>
              <a:buFont typeface="Arial"/>
              <a:buChar char="•"/>
              <a:tabLst>
                <a:tab pos="240029" algn="l"/>
              </a:tabLst>
            </a:pPr>
            <a:r>
              <a:rPr sz="1000" dirty="0">
                <a:latin typeface="Georgia"/>
                <a:cs typeface="Georgia"/>
              </a:rPr>
              <a:t>Predictive</a:t>
            </a:r>
            <a:r>
              <a:rPr sz="1000" spc="20" dirty="0">
                <a:latin typeface="Georgia"/>
                <a:cs typeface="Georgia"/>
              </a:rPr>
              <a:t> </a:t>
            </a:r>
            <a:r>
              <a:rPr sz="1000" dirty="0">
                <a:latin typeface="Georgia"/>
                <a:cs typeface="Georgia"/>
              </a:rPr>
              <a:t>Analytics</a:t>
            </a:r>
            <a:endParaRPr sz="10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45763" y="1803857"/>
            <a:ext cx="3075940" cy="607695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16205" indent="-104139">
              <a:lnSpc>
                <a:spcPct val="100000"/>
              </a:lnSpc>
              <a:spcBef>
                <a:spcPts val="395"/>
              </a:spcBef>
              <a:buClr>
                <a:srgbClr val="FF8700"/>
              </a:buClr>
              <a:buFont typeface="Arial"/>
              <a:buChar char="•"/>
              <a:tabLst>
                <a:tab pos="116839" algn="l"/>
              </a:tabLst>
            </a:pPr>
            <a:r>
              <a:rPr sz="1100" b="1" spc="10" dirty="0">
                <a:latin typeface="Georgia"/>
                <a:cs typeface="Georgia"/>
              </a:rPr>
              <a:t>Gives university</a:t>
            </a:r>
            <a:r>
              <a:rPr sz="1100" b="1" spc="-15" dirty="0">
                <a:latin typeface="Georgia"/>
                <a:cs typeface="Georgia"/>
              </a:rPr>
              <a:t> </a:t>
            </a:r>
            <a:r>
              <a:rPr sz="1100" b="1" spc="10" dirty="0">
                <a:latin typeface="Georgia"/>
                <a:cs typeface="Georgia"/>
              </a:rPr>
              <a:t>credits</a:t>
            </a:r>
            <a:endParaRPr sz="1100">
              <a:latin typeface="Georgia"/>
              <a:cs typeface="Georgia"/>
            </a:endParaRPr>
          </a:p>
          <a:p>
            <a:pPr marL="116205" marR="5080" indent="-104139">
              <a:lnSpc>
                <a:spcPct val="101800"/>
              </a:lnSpc>
              <a:spcBef>
                <a:spcPts val="275"/>
              </a:spcBef>
              <a:buClr>
                <a:srgbClr val="FF8700"/>
              </a:buClr>
              <a:buFont typeface="Arial"/>
              <a:buChar char="•"/>
              <a:tabLst>
                <a:tab pos="116839" algn="l"/>
              </a:tabLst>
            </a:pPr>
            <a:r>
              <a:rPr sz="1100" b="1" spc="10" dirty="0">
                <a:latin typeface="Georgia"/>
                <a:cs typeface="Georgia"/>
              </a:rPr>
              <a:t>Free-of-charge for </a:t>
            </a:r>
            <a:r>
              <a:rPr sz="1100" b="1" spc="15" dirty="0">
                <a:latin typeface="Georgia"/>
                <a:cs typeface="Georgia"/>
              </a:rPr>
              <a:t>employees </a:t>
            </a:r>
            <a:r>
              <a:rPr sz="1100" b="1" spc="10" dirty="0">
                <a:latin typeface="Georgia"/>
                <a:cs typeface="Georgia"/>
              </a:rPr>
              <a:t>in</a:t>
            </a:r>
            <a:r>
              <a:rPr sz="1100" b="1" spc="-155" dirty="0">
                <a:latin typeface="Georgia"/>
                <a:cs typeface="Georgia"/>
              </a:rPr>
              <a:t> </a:t>
            </a:r>
            <a:r>
              <a:rPr sz="1100" b="1" spc="15" dirty="0">
                <a:latin typeface="Georgia"/>
                <a:cs typeface="Georgia"/>
              </a:rPr>
              <a:t>Sweden  and EU/EEA and </a:t>
            </a:r>
            <a:r>
              <a:rPr sz="1100" b="1" spc="10" dirty="0">
                <a:latin typeface="Georgia"/>
                <a:cs typeface="Georgia"/>
              </a:rPr>
              <a:t>Swiss</a:t>
            </a:r>
            <a:r>
              <a:rPr sz="1100" b="1" spc="-55" dirty="0">
                <a:latin typeface="Georgia"/>
                <a:cs typeface="Georgia"/>
              </a:rPr>
              <a:t> </a:t>
            </a:r>
            <a:r>
              <a:rPr sz="1100" b="1" spc="10" dirty="0">
                <a:latin typeface="Georgia"/>
                <a:cs typeface="Georgia"/>
              </a:rPr>
              <a:t>citizens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44010" y="4437075"/>
            <a:ext cx="3677920" cy="1873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u="sng" spc="-5" dirty="0">
                <a:solidFill>
                  <a:srgbClr val="00AABA"/>
                </a:solidFill>
                <a:uFill>
                  <a:solidFill>
                    <a:srgbClr val="00AABA"/>
                  </a:solidFill>
                </a:uFill>
                <a:latin typeface="Georgia"/>
                <a:cs typeface="Georgia"/>
              </a:rPr>
              <a:t>mdh.se/en/malardalen-university/education/further-training</a:t>
            </a:r>
            <a:endParaRPr sz="1050">
              <a:latin typeface="Georgia"/>
              <a:cs typeface="Georg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934714" y="3438219"/>
            <a:ext cx="2063750" cy="4876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b="1" dirty="0">
                <a:latin typeface="Georgia"/>
                <a:cs typeface="Georgia"/>
              </a:rPr>
              <a:t>Innovation</a:t>
            </a:r>
            <a:r>
              <a:rPr sz="1000" b="1" spc="50" dirty="0">
                <a:latin typeface="Georgia"/>
                <a:cs typeface="Georgia"/>
              </a:rPr>
              <a:t> </a:t>
            </a:r>
            <a:r>
              <a:rPr sz="1000" b="1" dirty="0">
                <a:latin typeface="Georgia"/>
                <a:cs typeface="Georgia"/>
              </a:rPr>
              <a:t>Management</a:t>
            </a:r>
            <a:endParaRPr sz="1000">
              <a:latin typeface="Georgia"/>
              <a:cs typeface="Georgia"/>
            </a:endParaRPr>
          </a:p>
          <a:p>
            <a:pPr marL="116205" indent="-104139">
              <a:lnSpc>
                <a:spcPct val="100000"/>
              </a:lnSpc>
              <a:spcBef>
                <a:spcPts val="15"/>
              </a:spcBef>
              <a:buFont typeface="Arial"/>
              <a:buChar char="•"/>
              <a:tabLst>
                <a:tab pos="116839" algn="l"/>
              </a:tabLst>
            </a:pPr>
            <a:r>
              <a:rPr sz="1000" dirty="0">
                <a:latin typeface="Georgia"/>
                <a:cs typeface="Georgia"/>
              </a:rPr>
              <a:t>Trendspotting and</a:t>
            </a:r>
            <a:r>
              <a:rPr sz="1000" spc="10" dirty="0">
                <a:latin typeface="Georgia"/>
                <a:cs typeface="Georgia"/>
              </a:rPr>
              <a:t> </a:t>
            </a:r>
            <a:r>
              <a:rPr sz="1000" dirty="0">
                <a:latin typeface="Georgia"/>
                <a:cs typeface="Georgia"/>
              </a:rPr>
              <a:t>scenariodesign</a:t>
            </a:r>
            <a:endParaRPr sz="1000">
              <a:latin typeface="Georgia"/>
              <a:cs typeface="Georgia"/>
            </a:endParaRPr>
          </a:p>
          <a:p>
            <a:pPr marL="116205" indent="-104139">
              <a:lnSpc>
                <a:spcPct val="100000"/>
              </a:lnSpc>
              <a:spcBef>
                <a:spcPts val="10"/>
              </a:spcBef>
              <a:buFont typeface="Arial"/>
              <a:buChar char="•"/>
              <a:tabLst>
                <a:tab pos="116839" algn="l"/>
              </a:tabLst>
            </a:pPr>
            <a:r>
              <a:rPr sz="1000" dirty="0">
                <a:latin typeface="Georgia"/>
                <a:cs typeface="Georgia"/>
              </a:rPr>
              <a:t>Innovation</a:t>
            </a:r>
            <a:r>
              <a:rPr sz="1000" spc="30" dirty="0">
                <a:latin typeface="Georgia"/>
                <a:cs typeface="Georgia"/>
              </a:rPr>
              <a:t> </a:t>
            </a:r>
            <a:r>
              <a:rPr sz="1000" dirty="0">
                <a:latin typeface="Georgia"/>
                <a:cs typeface="Georgia"/>
              </a:rPr>
              <a:t>Management</a:t>
            </a:r>
            <a:endParaRPr sz="1000">
              <a:latin typeface="Georgia"/>
              <a:cs typeface="Georg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945678" y="2723388"/>
            <a:ext cx="2630341" cy="5852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097011" y="6352236"/>
            <a:ext cx="176530" cy="11048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fld id="{81D60167-4931-47E6-BA6A-407CBD079E47}" type="slidenum">
              <a:rPr sz="550" b="1" spc="25" dirty="0">
                <a:solidFill>
                  <a:srgbClr val="808080"/>
                </a:solidFill>
                <a:latin typeface="Georgia"/>
                <a:cs typeface="Georgia"/>
              </a:rPr>
              <a:t>45</a:t>
            </a:fld>
            <a:endParaRPr sz="55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7532" y="6240779"/>
            <a:ext cx="1207008" cy="2575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06576" y="1314450"/>
            <a:ext cx="39884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Seminar series Industry</a:t>
            </a:r>
            <a:r>
              <a:rPr spc="-20" dirty="0"/>
              <a:t> </a:t>
            </a:r>
            <a:r>
              <a:rPr dirty="0"/>
              <a:t>4.0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097011" y="6352236"/>
            <a:ext cx="176530" cy="11048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fld id="{81D60167-4931-47E6-BA6A-407CBD079E47}" type="slidenum">
              <a:rPr sz="550" b="1" spc="25" dirty="0">
                <a:solidFill>
                  <a:srgbClr val="808080"/>
                </a:solidFill>
                <a:latin typeface="Georgia"/>
                <a:cs typeface="Georgia"/>
              </a:rPr>
              <a:t>46</a:t>
            </a:fld>
            <a:endParaRPr sz="550">
              <a:latin typeface="Georgia"/>
              <a:cs typeface="Georgia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811631" y="1790700"/>
          <a:ext cx="7120890" cy="43097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67280"/>
                <a:gridCol w="2367280"/>
                <a:gridCol w="2367280"/>
              </a:tblGrid>
              <a:tr h="40386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Date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8700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Title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8700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Teacher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8700"/>
                    </a:solidFill>
                  </a:tcPr>
                </a:tc>
              </a:tr>
              <a:tr h="373379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000" spc="-10" dirty="0">
                          <a:latin typeface="Georgia"/>
                          <a:cs typeface="Georgia"/>
                        </a:rPr>
                        <a:t>May</a:t>
                      </a:r>
                      <a:r>
                        <a:rPr sz="1000" spc="-1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000" spc="-5" dirty="0">
                          <a:latin typeface="Georgia"/>
                          <a:cs typeface="Georgia"/>
                        </a:rPr>
                        <a:t>15</a:t>
                      </a:r>
                      <a:endParaRPr sz="1000">
                        <a:latin typeface="Georgia"/>
                        <a:cs typeface="Georgia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ACA"/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23558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000" spc="-5" dirty="0">
                          <a:latin typeface="Georgia"/>
                          <a:cs typeface="Georgia"/>
                        </a:rPr>
                        <a:t>Industrial Internet of </a:t>
                      </a:r>
                      <a:r>
                        <a:rPr sz="1000" spc="-10" dirty="0">
                          <a:latin typeface="Georgia"/>
                          <a:cs typeface="Georgia"/>
                        </a:rPr>
                        <a:t>Things </a:t>
                      </a:r>
                      <a:r>
                        <a:rPr sz="1000" spc="-5" dirty="0">
                          <a:latin typeface="Georgia"/>
                          <a:cs typeface="Georgia"/>
                        </a:rPr>
                        <a:t>and the  Opportunities in</a:t>
                      </a:r>
                      <a:r>
                        <a:rPr sz="1000" spc="1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000" spc="-5" dirty="0">
                          <a:latin typeface="Georgia"/>
                          <a:cs typeface="Georgia"/>
                        </a:rPr>
                        <a:t>Manufacturing</a:t>
                      </a:r>
                      <a:endParaRPr sz="1000">
                        <a:latin typeface="Georgia"/>
                        <a:cs typeface="Georgia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ACA"/>
                    </a:solidFill>
                  </a:tcPr>
                </a:tc>
                <a:tc>
                  <a:txBody>
                    <a:bodyPr/>
                    <a:lstStyle/>
                    <a:p>
                      <a:pPr marL="69215" marR="10439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000" spc="-5" dirty="0">
                          <a:latin typeface="Georgia"/>
                          <a:cs typeface="Georgia"/>
                        </a:rPr>
                        <a:t>Mohammad Ashjaei</a:t>
                      </a:r>
                      <a:r>
                        <a:rPr sz="1000" spc="-7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000" spc="-5" dirty="0">
                          <a:latin typeface="Georgia"/>
                          <a:cs typeface="Georgia"/>
                        </a:rPr>
                        <a:t>&amp;  Moris</a:t>
                      </a:r>
                      <a:r>
                        <a:rPr sz="1000" spc="-1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000" spc="-5" dirty="0">
                          <a:latin typeface="Georgia"/>
                          <a:cs typeface="Georgia"/>
                        </a:rPr>
                        <a:t>Behnam</a:t>
                      </a:r>
                      <a:endParaRPr sz="1000">
                        <a:latin typeface="Georgia"/>
                        <a:cs typeface="Georgia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ACA"/>
                    </a:solidFill>
                  </a:tcPr>
                </a:tc>
              </a:tr>
              <a:tr h="30035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000" spc="-10" dirty="0">
                          <a:latin typeface="Georgia"/>
                          <a:cs typeface="Georgia"/>
                        </a:rPr>
                        <a:t>May</a:t>
                      </a:r>
                      <a:r>
                        <a:rPr sz="1000" spc="-1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000" spc="-5" dirty="0">
                          <a:latin typeface="Georgia"/>
                          <a:cs typeface="Georgia"/>
                        </a:rPr>
                        <a:t>29</a:t>
                      </a:r>
                      <a:endParaRPr sz="1000">
                        <a:latin typeface="Georgia"/>
                        <a:cs typeface="Georgia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CE7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000" spc="-5" dirty="0">
                          <a:latin typeface="Georgia"/>
                          <a:cs typeface="Georgia"/>
                        </a:rPr>
                        <a:t>Artificial</a:t>
                      </a:r>
                      <a:r>
                        <a:rPr sz="100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000" spc="-5" dirty="0">
                          <a:latin typeface="Georgia"/>
                          <a:cs typeface="Georgia"/>
                        </a:rPr>
                        <a:t>Intelligence</a:t>
                      </a:r>
                      <a:endParaRPr sz="1000">
                        <a:latin typeface="Georgia"/>
                        <a:cs typeface="Georgia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CE7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000" spc="-10" dirty="0">
                          <a:latin typeface="Georgia"/>
                          <a:cs typeface="Georgia"/>
                        </a:rPr>
                        <a:t>Markus</a:t>
                      </a:r>
                      <a:r>
                        <a:rPr sz="1000" spc="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000" spc="-5" dirty="0">
                          <a:latin typeface="Georgia"/>
                          <a:cs typeface="Georgia"/>
                        </a:rPr>
                        <a:t>Bohlin</a:t>
                      </a:r>
                      <a:endParaRPr sz="1000">
                        <a:latin typeface="Georgia"/>
                        <a:cs typeface="Georgia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CE7"/>
                    </a:solidFill>
                  </a:tcPr>
                </a:tc>
              </a:tr>
              <a:tr h="373379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000" spc="-5" dirty="0">
                          <a:latin typeface="Georgia"/>
                          <a:cs typeface="Georgia"/>
                        </a:rPr>
                        <a:t>June</a:t>
                      </a:r>
                      <a:r>
                        <a:rPr sz="1000" spc="-1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000" spc="-5" dirty="0">
                          <a:latin typeface="Georgia"/>
                          <a:cs typeface="Georgia"/>
                        </a:rPr>
                        <a:t>5</a:t>
                      </a:r>
                      <a:endParaRPr sz="1000">
                        <a:latin typeface="Georgia"/>
                        <a:cs typeface="Georgia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ACA"/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26860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000" spc="-5" dirty="0">
                          <a:latin typeface="Georgia"/>
                          <a:cs typeface="Georgia"/>
                        </a:rPr>
                        <a:t>Simulation for evaluation and  improvement of production </a:t>
                      </a:r>
                      <a:r>
                        <a:rPr sz="1000" spc="-10" dirty="0">
                          <a:latin typeface="Georgia"/>
                          <a:cs typeface="Georgia"/>
                        </a:rPr>
                        <a:t>systems</a:t>
                      </a:r>
                      <a:endParaRPr sz="1000">
                        <a:latin typeface="Georgia"/>
                        <a:cs typeface="Georgia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ACA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000" spc="-5" dirty="0">
                          <a:latin typeface="Georgia"/>
                          <a:cs typeface="Georgia"/>
                        </a:rPr>
                        <a:t>Ioanna</a:t>
                      </a:r>
                      <a:r>
                        <a:rPr sz="1000" spc="-1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000" spc="-5" dirty="0">
                          <a:latin typeface="Georgia"/>
                          <a:cs typeface="Georgia"/>
                        </a:rPr>
                        <a:t>Aslanidou</a:t>
                      </a:r>
                      <a:endParaRPr sz="1000">
                        <a:latin typeface="Georgia"/>
                        <a:cs typeface="Georgia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ACA"/>
                    </a:solidFill>
                  </a:tcPr>
                </a:tc>
              </a:tr>
              <a:tr h="52578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000" spc="-5" dirty="0">
                          <a:latin typeface="Georgia"/>
                          <a:cs typeface="Georgia"/>
                        </a:rPr>
                        <a:t>June</a:t>
                      </a:r>
                      <a:r>
                        <a:rPr sz="1000" spc="-1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000" spc="-5" dirty="0">
                          <a:latin typeface="Georgia"/>
                          <a:cs typeface="Georgia"/>
                        </a:rPr>
                        <a:t>12</a:t>
                      </a:r>
                      <a:endParaRPr sz="1000">
                        <a:latin typeface="Georgia"/>
                        <a:cs typeface="Georgia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CE7"/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85788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000" spc="-5" dirty="0">
                          <a:latin typeface="Georgia"/>
                          <a:cs typeface="Georgia"/>
                        </a:rPr>
                        <a:t>Introduction to</a:t>
                      </a:r>
                      <a:r>
                        <a:rPr sz="1000" spc="-5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000" spc="-5" dirty="0">
                          <a:latin typeface="Georgia"/>
                          <a:cs typeface="Georgia"/>
                        </a:rPr>
                        <a:t>industrial  cybersecurity</a:t>
                      </a:r>
                      <a:endParaRPr sz="1000">
                        <a:latin typeface="Georgia"/>
                        <a:cs typeface="Georgia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CE7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000" spc="-5" dirty="0">
                          <a:latin typeface="Georgia"/>
                          <a:cs typeface="Georgia"/>
                        </a:rPr>
                        <a:t>Francesco Flammini</a:t>
                      </a:r>
                      <a:endParaRPr sz="1000">
                        <a:latin typeface="Georgia"/>
                        <a:cs typeface="Georgia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CE7"/>
                    </a:solidFill>
                  </a:tcPr>
                </a:tc>
              </a:tr>
              <a:tr h="37338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000" spc="-5" dirty="0">
                          <a:latin typeface="Georgia"/>
                          <a:cs typeface="Georgia"/>
                        </a:rPr>
                        <a:t>June</a:t>
                      </a:r>
                      <a:r>
                        <a:rPr sz="1000" spc="-10" dirty="0">
                          <a:latin typeface="Georgia"/>
                          <a:cs typeface="Georgia"/>
                        </a:rPr>
                        <a:t> 26</a:t>
                      </a:r>
                      <a:endParaRPr sz="1000">
                        <a:latin typeface="Georgia"/>
                        <a:cs typeface="Georgia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ACA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000" spc="-5" dirty="0">
                          <a:latin typeface="Georgia"/>
                          <a:cs typeface="Georgia"/>
                        </a:rPr>
                        <a:t>AR and </a:t>
                      </a:r>
                      <a:r>
                        <a:rPr sz="1000" spc="-10" dirty="0">
                          <a:latin typeface="Georgia"/>
                          <a:cs typeface="Georgia"/>
                        </a:rPr>
                        <a:t>VR </a:t>
                      </a:r>
                      <a:r>
                        <a:rPr sz="1000" spc="-5" dirty="0">
                          <a:latin typeface="Georgia"/>
                          <a:cs typeface="Georgia"/>
                        </a:rPr>
                        <a:t>for Industry</a:t>
                      </a:r>
                      <a:r>
                        <a:rPr sz="1000" spc="1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000" spc="-5" dirty="0">
                          <a:latin typeface="Georgia"/>
                          <a:cs typeface="Georgia"/>
                        </a:rPr>
                        <a:t>4.0:</a:t>
                      </a:r>
                      <a:endParaRPr sz="1000">
                        <a:latin typeface="Georgia"/>
                        <a:cs typeface="Georgia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Georgia"/>
                          <a:cs typeface="Georgia"/>
                        </a:rPr>
                        <a:t>From Development to</a:t>
                      </a:r>
                      <a:r>
                        <a:rPr sz="1000" spc="3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000" spc="-10" dirty="0">
                          <a:latin typeface="Georgia"/>
                          <a:cs typeface="Georgia"/>
                        </a:rPr>
                        <a:t>Maintenance</a:t>
                      </a:r>
                      <a:endParaRPr sz="1000">
                        <a:latin typeface="Georgia"/>
                        <a:cs typeface="Georgia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ACA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000" spc="-5" dirty="0">
                          <a:latin typeface="Georgia"/>
                          <a:cs typeface="Georgia"/>
                        </a:rPr>
                        <a:t>Leo</a:t>
                      </a:r>
                      <a:r>
                        <a:rPr sz="1000" spc="-1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000" spc="-5" dirty="0">
                          <a:latin typeface="Georgia"/>
                          <a:cs typeface="Georgia"/>
                        </a:rPr>
                        <a:t>Hatvani</a:t>
                      </a:r>
                      <a:endParaRPr sz="1000">
                        <a:latin typeface="Georgia"/>
                        <a:cs typeface="Georgia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ACA"/>
                    </a:solidFill>
                  </a:tcPr>
                </a:tc>
              </a:tr>
              <a:tr h="300354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000" spc="-5" dirty="0">
                          <a:latin typeface="Georgia"/>
                          <a:cs typeface="Georgia"/>
                        </a:rPr>
                        <a:t>August</a:t>
                      </a:r>
                      <a:r>
                        <a:rPr sz="1000" spc="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000" spc="-5" dirty="0">
                          <a:latin typeface="Georgia"/>
                          <a:cs typeface="Georgia"/>
                        </a:rPr>
                        <a:t>14</a:t>
                      </a:r>
                      <a:endParaRPr sz="1000">
                        <a:latin typeface="Georgia"/>
                        <a:cs typeface="Georgia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CE7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000" spc="-10" dirty="0">
                          <a:latin typeface="Georgia"/>
                          <a:cs typeface="Georgia"/>
                        </a:rPr>
                        <a:t>Maintenance</a:t>
                      </a:r>
                      <a:endParaRPr sz="1000">
                        <a:latin typeface="Georgia"/>
                        <a:cs typeface="Georgia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CE7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000" spc="-5" dirty="0">
                          <a:latin typeface="Georgia"/>
                          <a:cs typeface="Georgia"/>
                        </a:rPr>
                        <a:t>Antti</a:t>
                      </a:r>
                      <a:r>
                        <a:rPr sz="1000" spc="-1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000" spc="-5" dirty="0">
                          <a:latin typeface="Georgia"/>
                          <a:cs typeface="Georgia"/>
                        </a:rPr>
                        <a:t>Salonen</a:t>
                      </a:r>
                      <a:endParaRPr sz="1000">
                        <a:latin typeface="Georgia"/>
                        <a:cs typeface="Georgia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CE7"/>
                    </a:solidFill>
                  </a:tcPr>
                </a:tc>
              </a:tr>
              <a:tr h="37338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000" spc="-5" dirty="0">
                          <a:latin typeface="Georgia"/>
                          <a:cs typeface="Georgia"/>
                        </a:rPr>
                        <a:t>August</a:t>
                      </a:r>
                      <a:r>
                        <a:rPr sz="1000" spc="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000" spc="-5" dirty="0">
                          <a:latin typeface="Georgia"/>
                          <a:cs typeface="Georgia"/>
                        </a:rPr>
                        <a:t>21</a:t>
                      </a:r>
                      <a:endParaRPr sz="1000">
                        <a:latin typeface="Georgia"/>
                        <a:cs typeface="Georgia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ACA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000" spc="-5" dirty="0">
                          <a:latin typeface="Georgia"/>
                          <a:cs typeface="Georgia"/>
                        </a:rPr>
                        <a:t>Additive Manufacturing</a:t>
                      </a:r>
                      <a:r>
                        <a:rPr sz="1000" spc="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000" spc="-5" dirty="0">
                          <a:latin typeface="Georgia"/>
                          <a:cs typeface="Georgia"/>
                        </a:rPr>
                        <a:t>–</a:t>
                      </a:r>
                      <a:endParaRPr sz="1000">
                        <a:latin typeface="Georgia"/>
                        <a:cs typeface="Georgia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000" spc="-10" dirty="0">
                          <a:latin typeface="Georgia"/>
                          <a:cs typeface="Georgia"/>
                        </a:rPr>
                        <a:t>The MDH</a:t>
                      </a:r>
                      <a:r>
                        <a:rPr sz="1000" spc="1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000" spc="-10" dirty="0">
                          <a:latin typeface="Georgia"/>
                          <a:cs typeface="Georgia"/>
                        </a:rPr>
                        <a:t>way</a:t>
                      </a:r>
                      <a:endParaRPr sz="1000">
                        <a:latin typeface="Georgia"/>
                        <a:cs typeface="Georgia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ACA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000" spc="-10" dirty="0">
                          <a:latin typeface="Georgia"/>
                          <a:cs typeface="Georgia"/>
                        </a:rPr>
                        <a:t>Christopher</a:t>
                      </a:r>
                      <a:r>
                        <a:rPr sz="1000" spc="3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000" spc="-5" dirty="0">
                          <a:latin typeface="Georgia"/>
                          <a:cs typeface="Georgia"/>
                        </a:rPr>
                        <a:t>Gustafsson</a:t>
                      </a:r>
                      <a:endParaRPr sz="1000">
                        <a:latin typeface="Georgia"/>
                        <a:cs typeface="Georgia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ACA"/>
                    </a:solidFill>
                  </a:tcPr>
                </a:tc>
              </a:tr>
              <a:tr h="37338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000" spc="-5" dirty="0">
                          <a:latin typeface="Georgia"/>
                          <a:cs typeface="Georgia"/>
                        </a:rPr>
                        <a:t>August</a:t>
                      </a:r>
                      <a:r>
                        <a:rPr sz="1000" spc="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000" spc="-5" dirty="0">
                          <a:latin typeface="Georgia"/>
                          <a:cs typeface="Georgia"/>
                        </a:rPr>
                        <a:t>28</a:t>
                      </a:r>
                      <a:endParaRPr sz="1000">
                        <a:latin typeface="Georgia"/>
                        <a:cs typeface="Georgia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CE7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000" spc="-10" dirty="0">
                          <a:latin typeface="Georgia"/>
                          <a:cs typeface="Georgia"/>
                        </a:rPr>
                        <a:t>Cobot</a:t>
                      </a:r>
                      <a:endParaRPr sz="1000">
                        <a:latin typeface="Georgia"/>
                        <a:cs typeface="Georgia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CE7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000" spc="-10" dirty="0">
                          <a:latin typeface="Georgia"/>
                          <a:cs typeface="Georgia"/>
                        </a:rPr>
                        <a:t>Mikael</a:t>
                      </a:r>
                      <a:r>
                        <a:rPr sz="1000" spc="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000" spc="-10" dirty="0">
                          <a:latin typeface="Georgia"/>
                          <a:cs typeface="Georgia"/>
                        </a:rPr>
                        <a:t>Hedelind</a:t>
                      </a:r>
                      <a:endParaRPr sz="1000">
                        <a:latin typeface="Georgia"/>
                        <a:cs typeface="Georgia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CE7"/>
                    </a:solidFill>
                  </a:tcPr>
                </a:tc>
              </a:tr>
              <a:tr h="525818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000" spc="-10" dirty="0">
                          <a:latin typeface="Georgia"/>
                          <a:cs typeface="Georgia"/>
                        </a:rPr>
                        <a:t>September</a:t>
                      </a:r>
                      <a:r>
                        <a:rPr sz="1000" spc="3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000" spc="-5" dirty="0">
                          <a:latin typeface="Georgia"/>
                          <a:cs typeface="Georgia"/>
                        </a:rPr>
                        <a:t>4</a:t>
                      </a:r>
                      <a:endParaRPr sz="1000">
                        <a:latin typeface="Georgia"/>
                        <a:cs typeface="Georgia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ACA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000" spc="-10" dirty="0">
                          <a:latin typeface="Georgia"/>
                          <a:cs typeface="Georgia"/>
                        </a:rPr>
                        <a:t>Optimization </a:t>
                      </a:r>
                      <a:r>
                        <a:rPr sz="1000" spc="-5" dirty="0">
                          <a:latin typeface="Georgia"/>
                          <a:cs typeface="Georgia"/>
                        </a:rPr>
                        <a:t>of Production</a:t>
                      </a:r>
                      <a:r>
                        <a:rPr sz="1000" spc="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000" spc="-5" dirty="0">
                          <a:latin typeface="Georgia"/>
                          <a:cs typeface="Georgia"/>
                        </a:rPr>
                        <a:t>Systems</a:t>
                      </a:r>
                      <a:endParaRPr sz="1000">
                        <a:latin typeface="Georgia"/>
                        <a:cs typeface="Georgia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ACA"/>
                    </a:solidFill>
                  </a:tcPr>
                </a:tc>
                <a:tc>
                  <a:txBody>
                    <a:bodyPr/>
                    <a:lstStyle/>
                    <a:p>
                      <a:pPr marL="69215" marR="7391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000" spc="-5" dirty="0">
                          <a:latin typeface="Georgia"/>
                          <a:cs typeface="Georgia"/>
                        </a:rPr>
                        <a:t>Konstantinos Kyprianidis &amp;  Yuanye Zhou</a:t>
                      </a:r>
                      <a:r>
                        <a:rPr sz="1000" spc="-1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000" spc="-5" dirty="0">
                          <a:latin typeface="Georgia"/>
                          <a:cs typeface="Georgia"/>
                        </a:rPr>
                        <a:t>&amp;</a:t>
                      </a:r>
                      <a:endParaRPr sz="1000">
                        <a:latin typeface="Georgia"/>
                        <a:cs typeface="Georgia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Georgia"/>
                          <a:cs typeface="Georgia"/>
                        </a:rPr>
                        <a:t>Stavros</a:t>
                      </a:r>
                      <a:r>
                        <a:rPr sz="1000" spc="-6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000" spc="-5" dirty="0">
                          <a:latin typeface="Georgia"/>
                          <a:cs typeface="Georgia"/>
                        </a:rPr>
                        <a:t>Vouros</a:t>
                      </a:r>
                      <a:endParaRPr sz="1000">
                        <a:latin typeface="Georgia"/>
                        <a:cs typeface="Georgia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ACA"/>
                    </a:solidFill>
                  </a:tcPr>
                </a:tc>
              </a:tr>
              <a:tr h="373379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000" spc="-10" dirty="0">
                          <a:latin typeface="Georgia"/>
                          <a:cs typeface="Georgia"/>
                        </a:rPr>
                        <a:t>September</a:t>
                      </a:r>
                      <a:r>
                        <a:rPr sz="1000" spc="3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000" spc="-5" dirty="0">
                          <a:latin typeface="Georgia"/>
                          <a:cs typeface="Georgia"/>
                        </a:rPr>
                        <a:t>11</a:t>
                      </a:r>
                      <a:endParaRPr sz="1000">
                        <a:latin typeface="Georgia"/>
                        <a:cs typeface="Georgia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CE7"/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71691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000" spc="-5" dirty="0">
                          <a:latin typeface="Georgia"/>
                          <a:cs typeface="Georgia"/>
                        </a:rPr>
                        <a:t>Industrialization: a multiple  </a:t>
                      </a:r>
                      <a:r>
                        <a:rPr sz="1000" spc="-10" dirty="0">
                          <a:latin typeface="Georgia"/>
                          <a:cs typeface="Georgia"/>
                        </a:rPr>
                        <a:t>perspectives</a:t>
                      </a:r>
                      <a:endParaRPr sz="1000">
                        <a:latin typeface="Georgia"/>
                        <a:cs typeface="Georgia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CE7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000" spc="-5" dirty="0">
                          <a:latin typeface="Georgia"/>
                          <a:cs typeface="Georgia"/>
                        </a:rPr>
                        <a:t>Koteshwar</a:t>
                      </a:r>
                      <a:r>
                        <a:rPr sz="1000" spc="2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000" spc="-5" dirty="0">
                          <a:latin typeface="Georgia"/>
                          <a:cs typeface="Georgia"/>
                        </a:rPr>
                        <a:t>Chirumalla</a:t>
                      </a:r>
                      <a:endParaRPr sz="1000">
                        <a:latin typeface="Georgia"/>
                        <a:cs typeface="Georgia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C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7532" y="6240779"/>
            <a:ext cx="1207008" cy="2575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06576" y="1207770"/>
            <a:ext cx="66414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Production engineering courses </a:t>
            </a:r>
            <a:r>
              <a:rPr dirty="0"/>
              <a:t>autumn </a:t>
            </a:r>
            <a:r>
              <a:rPr spc="-5" dirty="0"/>
              <a:t>2020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097011" y="6352236"/>
            <a:ext cx="176530" cy="11048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fld id="{81D60167-4931-47E6-BA6A-407CBD079E47}" type="slidenum">
              <a:rPr sz="550" b="1" spc="25" dirty="0">
                <a:solidFill>
                  <a:srgbClr val="808080"/>
                </a:solidFill>
                <a:latin typeface="Georgia"/>
                <a:cs typeface="Georgia"/>
              </a:rPr>
              <a:t>47</a:t>
            </a:fld>
            <a:endParaRPr sz="55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6576" y="1480408"/>
            <a:ext cx="5846445" cy="3682365"/>
          </a:xfrm>
          <a:prstGeom prst="rect">
            <a:avLst/>
          </a:prstGeom>
        </p:spPr>
        <p:txBody>
          <a:bodyPr vert="horz" wrap="square" lIns="0" tIns="1079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sz="1400" b="1" dirty="0">
                <a:latin typeface="Arial"/>
                <a:cs typeface="Arial"/>
              </a:rPr>
              <a:t>(5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credits/course)</a:t>
            </a:r>
            <a:endParaRPr sz="1400">
              <a:latin typeface="Arial"/>
              <a:cs typeface="Arial"/>
            </a:endParaRPr>
          </a:p>
          <a:p>
            <a:pPr marL="166370" indent="-154305">
              <a:lnSpc>
                <a:spcPct val="100000"/>
              </a:lnSpc>
              <a:spcBef>
                <a:spcPts val="795"/>
              </a:spcBef>
              <a:buClr>
                <a:srgbClr val="FF8700"/>
              </a:buClr>
              <a:buFont typeface="Georgia"/>
              <a:buChar char="●"/>
              <a:tabLst>
                <a:tab pos="167005" algn="l"/>
              </a:tabLst>
            </a:pPr>
            <a:r>
              <a:rPr sz="1500" b="1" spc="-5" dirty="0">
                <a:latin typeface="Georgia"/>
                <a:cs typeface="Georgia"/>
              </a:rPr>
              <a:t>Lean</a:t>
            </a:r>
            <a:r>
              <a:rPr sz="1500" b="1" spc="-10" dirty="0">
                <a:latin typeface="Georgia"/>
                <a:cs typeface="Georgia"/>
              </a:rPr>
              <a:t> </a:t>
            </a:r>
            <a:r>
              <a:rPr sz="1500" b="1" spc="-5" dirty="0">
                <a:latin typeface="Georgia"/>
                <a:cs typeface="Georgia"/>
              </a:rPr>
              <a:t>production</a:t>
            </a:r>
            <a:endParaRPr sz="15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1500" spc="-5" dirty="0">
                <a:latin typeface="Georgia"/>
                <a:cs typeface="Georgia"/>
              </a:rPr>
              <a:t>Study period </a:t>
            </a:r>
            <a:r>
              <a:rPr sz="1500" dirty="0">
                <a:latin typeface="Georgia"/>
                <a:cs typeface="Georgia"/>
              </a:rPr>
              <a:t>2020-08-31 - 2020-11-08</a:t>
            </a:r>
            <a:endParaRPr sz="1500">
              <a:latin typeface="Georgia"/>
              <a:cs typeface="Georgia"/>
            </a:endParaRPr>
          </a:p>
          <a:p>
            <a:pPr marL="166370" indent="-154305">
              <a:lnSpc>
                <a:spcPct val="100000"/>
              </a:lnSpc>
              <a:spcBef>
                <a:spcPts val="365"/>
              </a:spcBef>
              <a:buClr>
                <a:srgbClr val="FF8700"/>
              </a:buClr>
              <a:buFont typeface="Georgia"/>
              <a:buChar char="●"/>
              <a:tabLst>
                <a:tab pos="167005" algn="l"/>
              </a:tabLst>
            </a:pPr>
            <a:r>
              <a:rPr sz="1500" b="1" spc="-5" dirty="0">
                <a:latin typeface="Georgia"/>
                <a:cs typeface="Georgia"/>
              </a:rPr>
              <a:t>Internet of Things for the manufacturing</a:t>
            </a:r>
            <a:r>
              <a:rPr sz="1500" b="1" spc="15" dirty="0">
                <a:latin typeface="Georgia"/>
                <a:cs typeface="Georgia"/>
              </a:rPr>
              <a:t> </a:t>
            </a:r>
            <a:r>
              <a:rPr sz="1500" b="1" spc="-5" dirty="0">
                <a:latin typeface="Georgia"/>
                <a:cs typeface="Georgia"/>
              </a:rPr>
              <a:t>industry</a:t>
            </a:r>
            <a:endParaRPr sz="15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359"/>
              </a:spcBef>
            </a:pPr>
            <a:r>
              <a:rPr sz="1500" spc="-5" dirty="0">
                <a:latin typeface="Georgia"/>
                <a:cs typeface="Georgia"/>
              </a:rPr>
              <a:t>Study period </a:t>
            </a:r>
            <a:r>
              <a:rPr sz="1500" dirty="0">
                <a:latin typeface="Georgia"/>
                <a:cs typeface="Georgia"/>
              </a:rPr>
              <a:t>2020-08-31 -</a:t>
            </a:r>
            <a:r>
              <a:rPr sz="1500" spc="5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2020-11-08</a:t>
            </a:r>
            <a:endParaRPr sz="1500">
              <a:latin typeface="Georgia"/>
              <a:cs typeface="Georgia"/>
            </a:endParaRPr>
          </a:p>
          <a:p>
            <a:pPr marL="166370" indent="-154305">
              <a:lnSpc>
                <a:spcPct val="100000"/>
              </a:lnSpc>
              <a:spcBef>
                <a:spcPts val="359"/>
              </a:spcBef>
              <a:buClr>
                <a:srgbClr val="FF8700"/>
              </a:buClr>
              <a:buFont typeface="Georgia"/>
              <a:buChar char="●"/>
              <a:tabLst>
                <a:tab pos="167005" algn="l"/>
              </a:tabLst>
            </a:pPr>
            <a:r>
              <a:rPr sz="1500" b="1" spc="-5" dirty="0">
                <a:latin typeface="Georgia"/>
                <a:cs typeface="Georgia"/>
              </a:rPr>
              <a:t>Simulation of production</a:t>
            </a:r>
            <a:r>
              <a:rPr sz="1500" b="1" spc="-15" dirty="0">
                <a:latin typeface="Georgia"/>
                <a:cs typeface="Georgia"/>
              </a:rPr>
              <a:t> </a:t>
            </a:r>
            <a:r>
              <a:rPr sz="1500" b="1" spc="-5" dirty="0">
                <a:latin typeface="Georgia"/>
                <a:cs typeface="Georgia"/>
              </a:rPr>
              <a:t>systems</a:t>
            </a:r>
            <a:endParaRPr sz="15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359"/>
              </a:spcBef>
            </a:pPr>
            <a:r>
              <a:rPr sz="1500" spc="-5" dirty="0">
                <a:latin typeface="Georgia"/>
                <a:cs typeface="Georgia"/>
              </a:rPr>
              <a:t>Study period </a:t>
            </a:r>
            <a:r>
              <a:rPr sz="1500" dirty="0">
                <a:latin typeface="Georgia"/>
                <a:cs typeface="Georgia"/>
              </a:rPr>
              <a:t>2020-08-31 -</a:t>
            </a:r>
            <a:r>
              <a:rPr sz="1500" spc="5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2020-11-08</a:t>
            </a:r>
            <a:endParaRPr sz="1500">
              <a:latin typeface="Georgia"/>
              <a:cs typeface="Georgia"/>
            </a:endParaRPr>
          </a:p>
          <a:p>
            <a:pPr marL="166370" indent="-154305">
              <a:lnSpc>
                <a:spcPct val="100000"/>
              </a:lnSpc>
              <a:spcBef>
                <a:spcPts val="359"/>
              </a:spcBef>
              <a:buClr>
                <a:srgbClr val="FF8700"/>
              </a:buClr>
              <a:buFont typeface="Georgia"/>
              <a:buChar char="●"/>
              <a:tabLst>
                <a:tab pos="167005" algn="l"/>
              </a:tabLst>
            </a:pPr>
            <a:r>
              <a:rPr sz="1500" b="1" spc="-5" dirty="0">
                <a:latin typeface="Georgia"/>
                <a:cs typeface="Georgia"/>
              </a:rPr>
              <a:t>Big Data and Cloud Computing </a:t>
            </a:r>
            <a:r>
              <a:rPr sz="1500" b="1" spc="-10" dirty="0">
                <a:latin typeface="Georgia"/>
                <a:cs typeface="Georgia"/>
              </a:rPr>
              <a:t>for </a:t>
            </a:r>
            <a:r>
              <a:rPr sz="1500" b="1" spc="-5" dirty="0">
                <a:latin typeface="Georgia"/>
                <a:cs typeface="Georgia"/>
              </a:rPr>
              <a:t>Industrial</a:t>
            </a:r>
            <a:r>
              <a:rPr sz="1500" b="1" spc="-30" dirty="0">
                <a:latin typeface="Georgia"/>
                <a:cs typeface="Georgia"/>
              </a:rPr>
              <a:t> </a:t>
            </a:r>
            <a:r>
              <a:rPr sz="1500" b="1" spc="-5" dirty="0">
                <a:latin typeface="Georgia"/>
                <a:cs typeface="Georgia"/>
              </a:rPr>
              <a:t>Applications</a:t>
            </a:r>
            <a:endParaRPr sz="15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1500" spc="-5" dirty="0">
                <a:latin typeface="Georgia"/>
                <a:cs typeface="Georgia"/>
              </a:rPr>
              <a:t>Study period </a:t>
            </a:r>
            <a:r>
              <a:rPr sz="1500" dirty="0">
                <a:latin typeface="Georgia"/>
                <a:cs typeface="Georgia"/>
              </a:rPr>
              <a:t>2020-11-09 -</a:t>
            </a:r>
            <a:r>
              <a:rPr sz="1500" spc="15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2021-01-17</a:t>
            </a:r>
            <a:endParaRPr sz="1500">
              <a:latin typeface="Georgia"/>
              <a:cs typeface="Georgia"/>
            </a:endParaRPr>
          </a:p>
          <a:p>
            <a:pPr marL="166370" indent="-154305">
              <a:lnSpc>
                <a:spcPct val="100000"/>
              </a:lnSpc>
              <a:spcBef>
                <a:spcPts val="360"/>
              </a:spcBef>
              <a:buClr>
                <a:srgbClr val="FF8700"/>
              </a:buClr>
              <a:buFont typeface="Georgia"/>
              <a:buChar char="●"/>
              <a:tabLst>
                <a:tab pos="167005" algn="l"/>
              </a:tabLst>
            </a:pPr>
            <a:r>
              <a:rPr sz="1500" b="1" spc="-5" dirty="0">
                <a:latin typeface="Georgia"/>
                <a:cs typeface="Georgia"/>
              </a:rPr>
              <a:t>Industrial </a:t>
            </a:r>
            <a:r>
              <a:rPr sz="1500" b="1" spc="-10" dirty="0">
                <a:latin typeface="Georgia"/>
                <a:cs typeface="Georgia"/>
              </a:rPr>
              <a:t>maintenance</a:t>
            </a:r>
            <a:r>
              <a:rPr sz="1500" b="1" spc="15" dirty="0">
                <a:latin typeface="Georgia"/>
                <a:cs typeface="Georgia"/>
              </a:rPr>
              <a:t> </a:t>
            </a:r>
            <a:r>
              <a:rPr sz="1500" b="1" spc="-5" dirty="0">
                <a:latin typeface="Georgia"/>
                <a:cs typeface="Georgia"/>
              </a:rPr>
              <a:t>development</a:t>
            </a:r>
            <a:endParaRPr sz="15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1500" spc="-5" dirty="0">
                <a:latin typeface="Georgia"/>
                <a:cs typeface="Georgia"/>
              </a:rPr>
              <a:t>Study period </a:t>
            </a:r>
            <a:r>
              <a:rPr sz="1500" dirty="0">
                <a:latin typeface="Georgia"/>
                <a:cs typeface="Georgia"/>
              </a:rPr>
              <a:t>2020-11-09 -</a:t>
            </a:r>
            <a:r>
              <a:rPr sz="1500" spc="15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2021-01-17</a:t>
            </a:r>
            <a:endParaRPr sz="15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2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</a:pPr>
            <a:r>
              <a:rPr sz="1500" b="1" spc="-5" dirty="0">
                <a:latin typeface="Georgia"/>
                <a:cs typeface="Georgia"/>
              </a:rPr>
              <a:t>For more information, </a:t>
            </a:r>
            <a:r>
              <a:rPr sz="1500" b="1" dirty="0">
                <a:latin typeface="Georgia"/>
                <a:cs typeface="Georgia"/>
              </a:rPr>
              <a:t>visit</a:t>
            </a:r>
            <a:r>
              <a:rPr sz="1500" b="1" spc="-10" dirty="0">
                <a:latin typeface="Georgia"/>
                <a:cs typeface="Georgia"/>
              </a:rPr>
              <a:t> </a:t>
            </a:r>
            <a:r>
              <a:rPr sz="1500" b="1" u="sng" spc="-5" dirty="0">
                <a:solidFill>
                  <a:srgbClr val="00AABA"/>
                </a:solidFill>
                <a:uFill>
                  <a:solidFill>
                    <a:srgbClr val="00AABA"/>
                  </a:solidFill>
                </a:uFill>
                <a:latin typeface="Georgia"/>
                <a:cs typeface="Georgia"/>
                <a:hlinkClick r:id="rId3"/>
              </a:rPr>
              <a:t>mdh.se/premium</a:t>
            </a:r>
            <a:endParaRPr sz="15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7532" y="6240779"/>
            <a:ext cx="1207008" cy="2575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Production engineering courses </a:t>
            </a:r>
            <a:r>
              <a:rPr dirty="0"/>
              <a:t>spring</a:t>
            </a:r>
            <a:r>
              <a:rPr spc="-15" dirty="0"/>
              <a:t> </a:t>
            </a:r>
            <a:r>
              <a:rPr spc="-5" dirty="0"/>
              <a:t>2021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097011" y="6352236"/>
            <a:ext cx="176530" cy="11048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fld id="{81D60167-4931-47E6-BA6A-407CBD079E47}" type="slidenum">
              <a:rPr sz="550" b="1" spc="25" dirty="0">
                <a:solidFill>
                  <a:srgbClr val="808080"/>
                </a:solidFill>
                <a:latin typeface="Georgia"/>
                <a:cs typeface="Georgia"/>
              </a:rPr>
              <a:t>48</a:t>
            </a:fld>
            <a:endParaRPr sz="550">
              <a:latin typeface="Georgia"/>
              <a:cs typeface="Georgi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(5</a:t>
            </a:r>
            <a:r>
              <a:rPr spc="-25" dirty="0"/>
              <a:t> </a:t>
            </a:r>
            <a:r>
              <a:rPr spc="-5" dirty="0"/>
              <a:t>credits/course)</a:t>
            </a: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350"/>
          </a:p>
          <a:p>
            <a:pPr marL="257810" indent="-154305">
              <a:lnSpc>
                <a:spcPct val="100000"/>
              </a:lnSpc>
              <a:spcBef>
                <a:spcPts val="5"/>
              </a:spcBef>
              <a:buClr>
                <a:srgbClr val="FF8700"/>
              </a:buClr>
              <a:buFont typeface="Georgia"/>
              <a:buChar char="●"/>
              <a:tabLst>
                <a:tab pos="258445" algn="l"/>
              </a:tabLst>
            </a:pPr>
            <a:r>
              <a:rPr sz="1500" spc="-5" dirty="0">
                <a:latin typeface="Georgia"/>
                <a:cs typeface="Georgia"/>
              </a:rPr>
              <a:t>Optimization of production</a:t>
            </a:r>
            <a:r>
              <a:rPr sz="1500" spc="-20" dirty="0">
                <a:latin typeface="Georgia"/>
                <a:cs typeface="Georgia"/>
              </a:rPr>
              <a:t> </a:t>
            </a:r>
            <a:r>
              <a:rPr sz="1500" spc="-5" dirty="0">
                <a:latin typeface="Georgia"/>
                <a:cs typeface="Georgia"/>
              </a:rPr>
              <a:t>systems</a:t>
            </a:r>
            <a:endParaRPr sz="1500">
              <a:latin typeface="Georgia"/>
              <a:cs typeface="Georgia"/>
            </a:endParaRPr>
          </a:p>
          <a:p>
            <a:pPr marL="104139">
              <a:lnSpc>
                <a:spcPct val="100000"/>
              </a:lnSpc>
              <a:spcBef>
                <a:spcPts val="359"/>
              </a:spcBef>
            </a:pPr>
            <a:r>
              <a:rPr sz="1500" b="0" spc="-5" dirty="0">
                <a:latin typeface="Georgia"/>
                <a:cs typeface="Georgia"/>
              </a:rPr>
              <a:t>Study period </a:t>
            </a:r>
            <a:r>
              <a:rPr sz="1500" b="0" dirty="0">
                <a:latin typeface="Georgia"/>
                <a:cs typeface="Georgia"/>
              </a:rPr>
              <a:t>2021-01-18 –</a:t>
            </a:r>
            <a:r>
              <a:rPr sz="1500" b="0" spc="5" dirty="0">
                <a:latin typeface="Georgia"/>
                <a:cs typeface="Georgia"/>
              </a:rPr>
              <a:t> </a:t>
            </a:r>
            <a:r>
              <a:rPr sz="1500" b="0" dirty="0">
                <a:latin typeface="Georgia"/>
                <a:cs typeface="Georgia"/>
              </a:rPr>
              <a:t>2021-03-28</a:t>
            </a:r>
            <a:endParaRPr sz="1500">
              <a:latin typeface="Georgia"/>
              <a:cs typeface="Georgia"/>
            </a:endParaRPr>
          </a:p>
          <a:p>
            <a:pPr marL="257810" indent="-154305">
              <a:lnSpc>
                <a:spcPct val="100000"/>
              </a:lnSpc>
              <a:spcBef>
                <a:spcPts val="359"/>
              </a:spcBef>
              <a:buClr>
                <a:srgbClr val="FF8700"/>
              </a:buClr>
              <a:buFont typeface="Georgia"/>
              <a:buChar char="●"/>
              <a:tabLst>
                <a:tab pos="258445" algn="l"/>
              </a:tabLst>
            </a:pPr>
            <a:r>
              <a:rPr sz="1500" spc="-5" dirty="0">
                <a:latin typeface="Georgia"/>
                <a:cs typeface="Georgia"/>
              </a:rPr>
              <a:t>Visualization for industrial</a:t>
            </a:r>
            <a:r>
              <a:rPr sz="1500" spc="-40" dirty="0">
                <a:latin typeface="Georgia"/>
                <a:cs typeface="Georgia"/>
              </a:rPr>
              <a:t> </a:t>
            </a:r>
            <a:r>
              <a:rPr sz="1500" spc="-10" dirty="0">
                <a:latin typeface="Georgia"/>
                <a:cs typeface="Georgia"/>
              </a:rPr>
              <a:t>applications</a:t>
            </a:r>
            <a:endParaRPr sz="1500">
              <a:latin typeface="Georgia"/>
              <a:cs typeface="Georgia"/>
            </a:endParaRPr>
          </a:p>
          <a:p>
            <a:pPr marL="104139">
              <a:lnSpc>
                <a:spcPct val="100000"/>
              </a:lnSpc>
              <a:spcBef>
                <a:spcPts val="359"/>
              </a:spcBef>
            </a:pPr>
            <a:r>
              <a:rPr sz="1500" b="0" spc="-5" dirty="0">
                <a:latin typeface="Georgia"/>
                <a:cs typeface="Georgia"/>
              </a:rPr>
              <a:t>Study period </a:t>
            </a:r>
            <a:r>
              <a:rPr sz="1500" b="0" dirty="0">
                <a:latin typeface="Georgia"/>
                <a:cs typeface="Georgia"/>
              </a:rPr>
              <a:t>2021-01-18 –</a:t>
            </a:r>
            <a:r>
              <a:rPr sz="1500" b="0" spc="5" dirty="0">
                <a:latin typeface="Georgia"/>
                <a:cs typeface="Georgia"/>
              </a:rPr>
              <a:t> </a:t>
            </a:r>
            <a:r>
              <a:rPr sz="1500" b="0" dirty="0">
                <a:latin typeface="Georgia"/>
                <a:cs typeface="Georgia"/>
              </a:rPr>
              <a:t>2021-03-28</a:t>
            </a:r>
            <a:endParaRPr sz="1500">
              <a:latin typeface="Georgia"/>
              <a:cs typeface="Georgia"/>
            </a:endParaRPr>
          </a:p>
          <a:p>
            <a:pPr marL="257810" indent="-154305">
              <a:lnSpc>
                <a:spcPct val="100000"/>
              </a:lnSpc>
              <a:spcBef>
                <a:spcPts val="360"/>
              </a:spcBef>
              <a:buClr>
                <a:srgbClr val="FF8700"/>
              </a:buClr>
              <a:buFont typeface="Georgia"/>
              <a:buChar char="●"/>
              <a:tabLst>
                <a:tab pos="258445" algn="l"/>
              </a:tabLst>
            </a:pPr>
            <a:r>
              <a:rPr sz="1500" dirty="0">
                <a:latin typeface="Georgia"/>
                <a:cs typeface="Georgia"/>
              </a:rPr>
              <a:t>Industry </a:t>
            </a:r>
            <a:r>
              <a:rPr sz="1500" spc="-5" dirty="0">
                <a:latin typeface="Georgia"/>
                <a:cs typeface="Georgia"/>
              </a:rPr>
              <a:t>4.0 </a:t>
            </a:r>
            <a:r>
              <a:rPr sz="1500" dirty="0">
                <a:latin typeface="Georgia"/>
                <a:cs typeface="Georgia"/>
              </a:rPr>
              <a:t>–</a:t>
            </a:r>
            <a:r>
              <a:rPr sz="1500" spc="-45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Introduction</a:t>
            </a:r>
            <a:endParaRPr sz="1500">
              <a:latin typeface="Georgia"/>
              <a:cs typeface="Georgia"/>
            </a:endParaRPr>
          </a:p>
          <a:p>
            <a:pPr marL="104139">
              <a:lnSpc>
                <a:spcPct val="100000"/>
              </a:lnSpc>
              <a:spcBef>
                <a:spcPts val="360"/>
              </a:spcBef>
            </a:pPr>
            <a:r>
              <a:rPr sz="1500" b="0" spc="-5" dirty="0">
                <a:latin typeface="Georgia"/>
                <a:cs typeface="Georgia"/>
              </a:rPr>
              <a:t>Study period </a:t>
            </a:r>
            <a:r>
              <a:rPr sz="1500" b="0" dirty="0">
                <a:latin typeface="Georgia"/>
                <a:cs typeface="Georgia"/>
              </a:rPr>
              <a:t>2021-03-29 - 2021-06-06</a:t>
            </a:r>
            <a:endParaRPr sz="1500">
              <a:latin typeface="Georgia"/>
              <a:cs typeface="Georgia"/>
            </a:endParaRPr>
          </a:p>
          <a:p>
            <a:pPr marL="257810" indent="-154305">
              <a:lnSpc>
                <a:spcPct val="100000"/>
              </a:lnSpc>
              <a:spcBef>
                <a:spcPts val="360"/>
              </a:spcBef>
              <a:buClr>
                <a:srgbClr val="FF8700"/>
              </a:buClr>
              <a:buFont typeface="Georgia"/>
              <a:buChar char="●"/>
              <a:tabLst>
                <a:tab pos="258445" algn="l"/>
              </a:tabLst>
            </a:pPr>
            <a:r>
              <a:rPr sz="1500" dirty="0">
                <a:latin typeface="Georgia"/>
                <a:cs typeface="Georgia"/>
              </a:rPr>
              <a:t>Industry </a:t>
            </a:r>
            <a:r>
              <a:rPr sz="1500" spc="-5" dirty="0">
                <a:latin typeface="Georgia"/>
                <a:cs typeface="Georgia"/>
              </a:rPr>
              <a:t>4.0 </a:t>
            </a:r>
            <a:r>
              <a:rPr sz="1500" dirty="0">
                <a:latin typeface="Georgia"/>
                <a:cs typeface="Georgia"/>
              </a:rPr>
              <a:t>–</a:t>
            </a:r>
            <a:r>
              <a:rPr sz="1500" spc="-40" dirty="0">
                <a:latin typeface="Georgia"/>
                <a:cs typeface="Georgia"/>
              </a:rPr>
              <a:t> </a:t>
            </a:r>
            <a:r>
              <a:rPr sz="1500" spc="-5" dirty="0">
                <a:latin typeface="Georgia"/>
                <a:cs typeface="Georgia"/>
              </a:rPr>
              <a:t>Realisation</a:t>
            </a:r>
            <a:endParaRPr sz="1500">
              <a:latin typeface="Georgia"/>
              <a:cs typeface="Georgia"/>
            </a:endParaRPr>
          </a:p>
          <a:p>
            <a:pPr marL="104139">
              <a:lnSpc>
                <a:spcPct val="100000"/>
              </a:lnSpc>
              <a:spcBef>
                <a:spcPts val="360"/>
              </a:spcBef>
            </a:pPr>
            <a:r>
              <a:rPr sz="1500" b="0" spc="-5" dirty="0">
                <a:latin typeface="Georgia"/>
                <a:cs typeface="Georgia"/>
              </a:rPr>
              <a:t>Study period </a:t>
            </a:r>
            <a:r>
              <a:rPr sz="1500" b="0" dirty="0">
                <a:latin typeface="Georgia"/>
                <a:cs typeface="Georgia"/>
              </a:rPr>
              <a:t>2021-03-29 - 2021-06-06</a:t>
            </a:r>
            <a:endParaRPr sz="1500">
              <a:latin typeface="Georgia"/>
              <a:cs typeface="Georgia"/>
            </a:endParaRPr>
          </a:p>
          <a:p>
            <a:pPr marL="257810" indent="-154305">
              <a:lnSpc>
                <a:spcPct val="100000"/>
              </a:lnSpc>
              <a:spcBef>
                <a:spcPts val="360"/>
              </a:spcBef>
              <a:buClr>
                <a:srgbClr val="FF8700"/>
              </a:buClr>
              <a:buFont typeface="Georgia"/>
              <a:buChar char="●"/>
              <a:tabLst>
                <a:tab pos="258445" algn="l"/>
              </a:tabLst>
            </a:pPr>
            <a:r>
              <a:rPr sz="1500" spc="-5" dirty="0">
                <a:latin typeface="Georgia"/>
                <a:cs typeface="Georgia"/>
              </a:rPr>
              <a:t>Industrialization and</a:t>
            </a:r>
            <a:r>
              <a:rPr sz="1500" spc="-25" dirty="0">
                <a:latin typeface="Georgia"/>
                <a:cs typeface="Georgia"/>
              </a:rPr>
              <a:t> </a:t>
            </a:r>
            <a:r>
              <a:rPr sz="1500" spc="-5" dirty="0">
                <a:latin typeface="Georgia"/>
                <a:cs typeface="Georgia"/>
              </a:rPr>
              <a:t>Time-to-Volume</a:t>
            </a:r>
            <a:endParaRPr sz="1500">
              <a:latin typeface="Georgia"/>
              <a:cs typeface="Georgia"/>
            </a:endParaRPr>
          </a:p>
          <a:p>
            <a:pPr marL="104139">
              <a:lnSpc>
                <a:spcPct val="100000"/>
              </a:lnSpc>
              <a:spcBef>
                <a:spcPts val="365"/>
              </a:spcBef>
            </a:pPr>
            <a:r>
              <a:rPr sz="1500" b="0" spc="-5" dirty="0">
                <a:latin typeface="Georgia"/>
                <a:cs typeface="Georgia"/>
              </a:rPr>
              <a:t>Study period </a:t>
            </a:r>
            <a:r>
              <a:rPr sz="1500" b="0" dirty="0">
                <a:latin typeface="Georgia"/>
                <a:cs typeface="Georgia"/>
              </a:rPr>
              <a:t>2021-03-30 - 2021-06-08</a:t>
            </a:r>
            <a:endParaRPr sz="15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200">
              <a:latin typeface="Georgia"/>
              <a:cs typeface="Georgia"/>
            </a:endParaRPr>
          </a:p>
          <a:p>
            <a:pPr marL="104139">
              <a:lnSpc>
                <a:spcPct val="100000"/>
              </a:lnSpc>
              <a:spcBef>
                <a:spcPts val="5"/>
              </a:spcBef>
            </a:pPr>
            <a:r>
              <a:rPr sz="1500" spc="-5" dirty="0">
                <a:latin typeface="Georgia"/>
                <a:cs typeface="Georgia"/>
              </a:rPr>
              <a:t>For more information, visit</a:t>
            </a:r>
            <a:r>
              <a:rPr sz="1500" spc="-20" dirty="0">
                <a:latin typeface="Georgia"/>
                <a:cs typeface="Georgia"/>
              </a:rPr>
              <a:t> </a:t>
            </a:r>
            <a:r>
              <a:rPr sz="1500" u="sng" spc="-5" dirty="0">
                <a:solidFill>
                  <a:srgbClr val="00AABA"/>
                </a:solidFill>
                <a:uFill>
                  <a:solidFill>
                    <a:srgbClr val="00AABA"/>
                  </a:solidFill>
                </a:uFill>
                <a:latin typeface="Georgia"/>
                <a:cs typeface="Georgia"/>
                <a:hlinkClick r:id="rId3"/>
              </a:rPr>
              <a:t>mdh.se/premium</a:t>
            </a:r>
            <a:endParaRPr sz="15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533400"/>
            <a:ext cx="1092708" cy="914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69947" y="3373882"/>
            <a:ext cx="384111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spc="-5" dirty="0">
                <a:latin typeface="Georgia"/>
                <a:cs typeface="Georgia"/>
              </a:rPr>
              <a:t>Questions </a:t>
            </a:r>
            <a:r>
              <a:rPr sz="3200" b="0" dirty="0">
                <a:latin typeface="Georgia"/>
                <a:cs typeface="Georgia"/>
              </a:rPr>
              <a:t>&amp;</a:t>
            </a:r>
            <a:r>
              <a:rPr sz="3200" b="0" spc="-70" dirty="0">
                <a:latin typeface="Georgia"/>
                <a:cs typeface="Georgia"/>
              </a:rPr>
              <a:t> </a:t>
            </a:r>
            <a:r>
              <a:rPr sz="3200" b="0" dirty="0">
                <a:latin typeface="Georgia"/>
                <a:cs typeface="Georgia"/>
              </a:rPr>
              <a:t>Answers</a:t>
            </a:r>
            <a:endParaRPr sz="32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533400"/>
            <a:ext cx="1092708" cy="914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52013" y="683133"/>
            <a:ext cx="2277745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b="0" spc="-50" dirty="0">
                <a:latin typeface="Arial"/>
                <a:cs typeface="Arial"/>
              </a:rPr>
              <a:t>Background</a:t>
            </a:r>
            <a:endParaRPr sz="3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9176" y="1421118"/>
            <a:ext cx="7481570" cy="918844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325120" indent="-312420">
              <a:lnSpc>
                <a:spcPct val="100000"/>
              </a:lnSpc>
              <a:spcBef>
                <a:spcPts val="480"/>
              </a:spcBef>
              <a:buClr>
                <a:srgbClr val="0364C0"/>
              </a:buClr>
              <a:buSzPct val="75000"/>
              <a:buFont typeface="Arial Black"/>
              <a:buChar char="●"/>
              <a:tabLst>
                <a:tab pos="324485" algn="l"/>
                <a:tab pos="325120" algn="l"/>
              </a:tabLst>
            </a:pPr>
            <a:r>
              <a:rPr sz="1800" dirty="0">
                <a:latin typeface="Georgia"/>
                <a:cs typeface="Georgia"/>
              </a:rPr>
              <a:t>This a new </a:t>
            </a:r>
            <a:r>
              <a:rPr sz="1800" spc="-10" dirty="0">
                <a:latin typeface="Georgia"/>
                <a:cs typeface="Georgia"/>
              </a:rPr>
              <a:t>course </a:t>
            </a:r>
            <a:r>
              <a:rPr sz="1800" spc="-5" dirty="0">
                <a:latin typeface="Georgia"/>
                <a:cs typeface="Georgia"/>
              </a:rPr>
              <a:t>that </a:t>
            </a:r>
            <a:r>
              <a:rPr sz="1800" dirty="0">
                <a:latin typeface="Georgia"/>
                <a:cs typeface="Georgia"/>
              </a:rPr>
              <a:t>is </a:t>
            </a:r>
            <a:r>
              <a:rPr sz="1800" spc="-5" dirty="0">
                <a:latin typeface="Georgia"/>
                <a:cs typeface="Georgia"/>
              </a:rPr>
              <a:t>given </a:t>
            </a:r>
            <a:r>
              <a:rPr sz="1800" dirty="0">
                <a:latin typeface="Georgia"/>
                <a:cs typeface="Georgia"/>
              </a:rPr>
              <a:t>for </a:t>
            </a:r>
            <a:r>
              <a:rPr sz="1800" spc="-5" dirty="0">
                <a:latin typeface="Georgia"/>
                <a:cs typeface="Georgia"/>
              </a:rPr>
              <a:t>the first</a:t>
            </a:r>
            <a:r>
              <a:rPr sz="1800" spc="5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time</a:t>
            </a:r>
            <a:endParaRPr sz="1800">
              <a:latin typeface="Georgia"/>
              <a:cs typeface="Georgia"/>
            </a:endParaRPr>
          </a:p>
          <a:p>
            <a:pPr marL="325120" indent="-312420">
              <a:lnSpc>
                <a:spcPts val="2055"/>
              </a:lnSpc>
              <a:spcBef>
                <a:spcPts val="385"/>
              </a:spcBef>
              <a:buClr>
                <a:srgbClr val="0364C0"/>
              </a:buClr>
              <a:buSzPct val="75000"/>
              <a:buFont typeface="Arial Black"/>
              <a:buChar char="●"/>
              <a:tabLst>
                <a:tab pos="324485" algn="l"/>
                <a:tab pos="325120" algn="l"/>
              </a:tabLst>
            </a:pPr>
            <a:r>
              <a:rPr sz="1800" dirty="0">
                <a:latin typeface="Georgia"/>
                <a:cs typeface="Georgia"/>
              </a:rPr>
              <a:t>This </a:t>
            </a:r>
            <a:r>
              <a:rPr sz="1800" spc="-5" dirty="0">
                <a:latin typeface="Georgia"/>
                <a:cs typeface="Georgia"/>
              </a:rPr>
              <a:t>course was supposed to be held with </a:t>
            </a:r>
            <a:r>
              <a:rPr sz="1800" dirty="0">
                <a:latin typeface="Georgia"/>
                <a:cs typeface="Georgia"/>
              </a:rPr>
              <a:t>a </a:t>
            </a:r>
            <a:r>
              <a:rPr sz="1800" spc="-5" dirty="0">
                <a:latin typeface="Georgia"/>
                <a:cs typeface="Georgia"/>
              </a:rPr>
              <a:t>combination of meetings</a:t>
            </a:r>
            <a:r>
              <a:rPr sz="1800" spc="9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at</a:t>
            </a:r>
            <a:endParaRPr sz="1800">
              <a:latin typeface="Georgia"/>
              <a:cs typeface="Georgia"/>
            </a:endParaRPr>
          </a:p>
          <a:p>
            <a:pPr marL="325120">
              <a:lnSpc>
                <a:spcPts val="2055"/>
              </a:lnSpc>
            </a:pPr>
            <a:r>
              <a:rPr sz="1800" spc="-5" dirty="0">
                <a:latin typeface="Georgia"/>
                <a:cs typeface="Georgia"/>
              </a:rPr>
              <a:t>MDH </a:t>
            </a:r>
            <a:r>
              <a:rPr sz="1800" dirty="0">
                <a:latin typeface="Georgia"/>
                <a:cs typeface="Georgia"/>
              </a:rPr>
              <a:t>and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online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9176" y="5594400"/>
            <a:ext cx="7761605" cy="546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5120" indent="-312420">
              <a:lnSpc>
                <a:spcPts val="2050"/>
              </a:lnSpc>
              <a:spcBef>
                <a:spcPts val="100"/>
              </a:spcBef>
              <a:buClr>
                <a:srgbClr val="0364C0"/>
              </a:buClr>
              <a:buSzPct val="75000"/>
              <a:buFont typeface="Arial Black"/>
              <a:buChar char="●"/>
              <a:tabLst>
                <a:tab pos="324485" algn="l"/>
                <a:tab pos="325120" algn="l"/>
              </a:tabLst>
            </a:pPr>
            <a:r>
              <a:rPr sz="18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Georgia"/>
                <a:cs typeface="Georgia"/>
                <a:hlinkClick r:id="rId3"/>
              </a:rPr>
              <a:t>https://www.mdh.se/samverkan/fortbildning-och-kompetensutveckling-</a:t>
            </a:r>
            <a:endParaRPr sz="1800">
              <a:latin typeface="Georgia"/>
              <a:cs typeface="Georgia"/>
            </a:endParaRPr>
          </a:p>
          <a:p>
            <a:pPr marL="325120">
              <a:lnSpc>
                <a:spcPts val="2050"/>
              </a:lnSpc>
            </a:pPr>
            <a:r>
              <a:rPr sz="18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Georgia"/>
                <a:cs typeface="Georgia"/>
                <a:hlinkClick r:id="rId3"/>
              </a:rPr>
              <a:t>for-yrkesverksamma/kompetensutveckling-med-premium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27532" y="2446020"/>
            <a:ext cx="7668768" cy="27294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533400"/>
            <a:ext cx="1092708" cy="914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31032" y="683133"/>
            <a:ext cx="2721610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b="0" spc="-75" dirty="0">
                <a:latin typeface="Arial"/>
                <a:cs typeface="Arial"/>
              </a:rPr>
              <a:t>Areas</a:t>
            </a:r>
            <a:r>
              <a:rPr sz="3400" b="0" spc="-110" dirty="0">
                <a:latin typeface="Arial"/>
                <a:cs typeface="Arial"/>
              </a:rPr>
              <a:t> </a:t>
            </a:r>
            <a:r>
              <a:rPr sz="3400" b="0" spc="-45" dirty="0">
                <a:latin typeface="Arial"/>
                <a:cs typeface="Arial"/>
              </a:rPr>
              <a:t>covered</a:t>
            </a:r>
            <a:endParaRPr sz="3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564572" y="3127184"/>
            <a:ext cx="1945005" cy="1685925"/>
            <a:chOff x="3564572" y="3127184"/>
            <a:chExt cx="1945005" cy="1685925"/>
          </a:xfrm>
        </p:grpSpPr>
        <p:sp>
          <p:nvSpPr>
            <p:cNvPr id="5" name="object 5"/>
            <p:cNvSpPr/>
            <p:nvPr/>
          </p:nvSpPr>
          <p:spPr>
            <a:xfrm>
              <a:off x="3577589" y="3140202"/>
              <a:ext cx="1918970" cy="1659889"/>
            </a:xfrm>
            <a:custGeom>
              <a:avLst/>
              <a:gdLst/>
              <a:ahLst/>
              <a:cxnLst/>
              <a:rect l="l" t="t" r="r" b="b"/>
              <a:pathLst>
                <a:path w="1918970" h="1659889">
                  <a:moveTo>
                    <a:pt x="1444498" y="0"/>
                  </a:moveTo>
                  <a:lnTo>
                    <a:pt x="474218" y="0"/>
                  </a:lnTo>
                  <a:lnTo>
                    <a:pt x="0" y="829818"/>
                  </a:lnTo>
                  <a:lnTo>
                    <a:pt x="474218" y="1659636"/>
                  </a:lnTo>
                  <a:lnTo>
                    <a:pt x="1444498" y="1659636"/>
                  </a:lnTo>
                  <a:lnTo>
                    <a:pt x="1918715" y="829818"/>
                  </a:lnTo>
                  <a:lnTo>
                    <a:pt x="1444498" y="0"/>
                  </a:lnTo>
                  <a:close/>
                </a:path>
              </a:pathLst>
            </a:custGeom>
            <a:solidFill>
              <a:srgbClr val="0364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577589" y="3140202"/>
              <a:ext cx="1918970" cy="1659889"/>
            </a:xfrm>
            <a:custGeom>
              <a:avLst/>
              <a:gdLst/>
              <a:ahLst/>
              <a:cxnLst/>
              <a:rect l="l" t="t" r="r" b="b"/>
              <a:pathLst>
                <a:path w="1918970" h="1659889">
                  <a:moveTo>
                    <a:pt x="0" y="829818"/>
                  </a:moveTo>
                  <a:lnTo>
                    <a:pt x="474218" y="0"/>
                  </a:lnTo>
                  <a:lnTo>
                    <a:pt x="1444498" y="0"/>
                  </a:lnTo>
                  <a:lnTo>
                    <a:pt x="1918715" y="829818"/>
                  </a:lnTo>
                  <a:lnTo>
                    <a:pt x="1444498" y="1659636"/>
                  </a:lnTo>
                  <a:lnTo>
                    <a:pt x="474218" y="1659636"/>
                  </a:lnTo>
                  <a:lnTo>
                    <a:pt x="0" y="829818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113403" y="3754373"/>
            <a:ext cx="845819" cy="403225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 marR="5080" indent="83820">
              <a:lnSpc>
                <a:spcPts val="1420"/>
              </a:lnSpc>
              <a:spcBef>
                <a:spcPts val="259"/>
              </a:spcBef>
            </a:pPr>
            <a:r>
              <a:rPr sz="1300" spc="-25" dirty="0">
                <a:solidFill>
                  <a:srgbClr val="FFFFFF"/>
                </a:solidFill>
                <a:latin typeface="Arial"/>
                <a:cs typeface="Arial"/>
              </a:rPr>
              <a:t>Historical  </a:t>
            </a: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300" spc="-30" dirty="0">
                <a:solidFill>
                  <a:srgbClr val="FFFFFF"/>
                </a:solidFill>
                <a:latin typeface="Arial"/>
                <a:cs typeface="Arial"/>
              </a:rPr>
              <a:t>ers</a:t>
            </a: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pect</a:t>
            </a:r>
            <a:r>
              <a:rPr sz="1300" spc="-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300" spc="-40" dirty="0">
                <a:solidFill>
                  <a:srgbClr val="FFFFFF"/>
                </a:solidFill>
                <a:latin typeface="Arial"/>
                <a:cs typeface="Arial"/>
              </a:rPr>
              <a:t>ve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741356" y="1616900"/>
            <a:ext cx="1760855" cy="1387475"/>
            <a:chOff x="3741356" y="1616900"/>
            <a:chExt cx="1760855" cy="1387475"/>
          </a:xfrm>
        </p:grpSpPr>
        <p:sp>
          <p:nvSpPr>
            <p:cNvPr id="9" name="object 9"/>
            <p:cNvSpPr/>
            <p:nvPr/>
          </p:nvSpPr>
          <p:spPr>
            <a:xfrm>
              <a:off x="4777740" y="2343912"/>
              <a:ext cx="723900" cy="624840"/>
            </a:xfrm>
            <a:custGeom>
              <a:avLst/>
              <a:gdLst/>
              <a:ahLst/>
              <a:cxnLst/>
              <a:rect l="l" t="t" r="r" b="b"/>
              <a:pathLst>
                <a:path w="723900" h="624839">
                  <a:moveTo>
                    <a:pt x="543306" y="0"/>
                  </a:moveTo>
                  <a:lnTo>
                    <a:pt x="180594" y="0"/>
                  </a:lnTo>
                  <a:lnTo>
                    <a:pt x="0" y="312420"/>
                  </a:lnTo>
                  <a:lnTo>
                    <a:pt x="180594" y="624839"/>
                  </a:lnTo>
                  <a:lnTo>
                    <a:pt x="543306" y="624839"/>
                  </a:lnTo>
                  <a:lnTo>
                    <a:pt x="723900" y="312420"/>
                  </a:lnTo>
                  <a:lnTo>
                    <a:pt x="543306" y="0"/>
                  </a:lnTo>
                  <a:close/>
                </a:path>
              </a:pathLst>
            </a:custGeom>
            <a:solidFill>
              <a:srgbClr val="CAD2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754374" y="1629918"/>
              <a:ext cx="1572895" cy="1361440"/>
            </a:xfrm>
            <a:custGeom>
              <a:avLst/>
              <a:gdLst/>
              <a:ahLst/>
              <a:cxnLst/>
              <a:rect l="l" t="t" r="r" b="b"/>
              <a:pathLst>
                <a:path w="1572895" h="1361439">
                  <a:moveTo>
                    <a:pt x="1183893" y="0"/>
                  </a:moveTo>
                  <a:lnTo>
                    <a:pt x="388874" y="0"/>
                  </a:lnTo>
                  <a:lnTo>
                    <a:pt x="0" y="680466"/>
                  </a:lnTo>
                  <a:lnTo>
                    <a:pt x="388874" y="1360932"/>
                  </a:lnTo>
                  <a:lnTo>
                    <a:pt x="1183893" y="1360932"/>
                  </a:lnTo>
                  <a:lnTo>
                    <a:pt x="1572767" y="680466"/>
                  </a:lnTo>
                  <a:lnTo>
                    <a:pt x="1183893" y="0"/>
                  </a:lnTo>
                  <a:close/>
                </a:path>
              </a:pathLst>
            </a:custGeom>
            <a:solidFill>
              <a:srgbClr val="0364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754374" y="1629918"/>
              <a:ext cx="1572895" cy="1361440"/>
            </a:xfrm>
            <a:custGeom>
              <a:avLst/>
              <a:gdLst/>
              <a:ahLst/>
              <a:cxnLst/>
              <a:rect l="l" t="t" r="r" b="b"/>
              <a:pathLst>
                <a:path w="1572895" h="1361439">
                  <a:moveTo>
                    <a:pt x="0" y="680466"/>
                  </a:moveTo>
                  <a:lnTo>
                    <a:pt x="388874" y="0"/>
                  </a:lnTo>
                  <a:lnTo>
                    <a:pt x="1183893" y="0"/>
                  </a:lnTo>
                  <a:lnTo>
                    <a:pt x="1572767" y="680466"/>
                  </a:lnTo>
                  <a:lnTo>
                    <a:pt x="1183893" y="1360932"/>
                  </a:lnTo>
                  <a:lnTo>
                    <a:pt x="388874" y="1360932"/>
                  </a:lnTo>
                  <a:lnTo>
                    <a:pt x="0" y="680466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4110990" y="2094356"/>
            <a:ext cx="855980" cy="403225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 marR="5080" indent="85090">
              <a:lnSpc>
                <a:spcPts val="1420"/>
              </a:lnSpc>
              <a:spcBef>
                <a:spcPts val="259"/>
              </a:spcBef>
            </a:pPr>
            <a:r>
              <a:rPr sz="1300" spc="-35" dirty="0">
                <a:solidFill>
                  <a:srgbClr val="FFFFFF"/>
                </a:solidFill>
                <a:latin typeface="Arial"/>
                <a:cs typeface="Arial"/>
              </a:rPr>
              <a:t>Overview  </a:t>
            </a:r>
            <a:r>
              <a:rPr sz="1300" spc="-25" dirty="0">
                <a:solidFill>
                  <a:srgbClr val="FFFFFF"/>
                </a:solidFill>
                <a:latin typeface="Arial"/>
                <a:cs typeface="Arial"/>
              </a:rPr>
              <a:t>industry</a:t>
            </a:r>
            <a:r>
              <a:rPr sz="13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4.0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183060" y="2453576"/>
            <a:ext cx="1598930" cy="1681480"/>
            <a:chOff x="5183060" y="2453576"/>
            <a:chExt cx="1598930" cy="1681480"/>
          </a:xfrm>
        </p:grpSpPr>
        <p:sp>
          <p:nvSpPr>
            <p:cNvPr id="14" name="object 14"/>
            <p:cNvSpPr/>
            <p:nvPr/>
          </p:nvSpPr>
          <p:spPr>
            <a:xfrm>
              <a:off x="5623559" y="3511296"/>
              <a:ext cx="723900" cy="623570"/>
            </a:xfrm>
            <a:custGeom>
              <a:avLst/>
              <a:gdLst/>
              <a:ahLst/>
              <a:cxnLst/>
              <a:rect l="l" t="t" r="r" b="b"/>
              <a:pathLst>
                <a:path w="723900" h="623570">
                  <a:moveTo>
                    <a:pt x="543813" y="0"/>
                  </a:moveTo>
                  <a:lnTo>
                    <a:pt x="180086" y="0"/>
                  </a:lnTo>
                  <a:lnTo>
                    <a:pt x="0" y="311657"/>
                  </a:lnTo>
                  <a:lnTo>
                    <a:pt x="180086" y="623315"/>
                  </a:lnTo>
                  <a:lnTo>
                    <a:pt x="543813" y="623315"/>
                  </a:lnTo>
                  <a:lnTo>
                    <a:pt x="723900" y="311657"/>
                  </a:lnTo>
                  <a:lnTo>
                    <a:pt x="543813" y="0"/>
                  </a:lnTo>
                  <a:close/>
                </a:path>
              </a:pathLst>
            </a:custGeom>
            <a:solidFill>
              <a:srgbClr val="CAD2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196077" y="2466594"/>
              <a:ext cx="1572895" cy="1361440"/>
            </a:xfrm>
            <a:custGeom>
              <a:avLst/>
              <a:gdLst/>
              <a:ahLst/>
              <a:cxnLst/>
              <a:rect l="l" t="t" r="r" b="b"/>
              <a:pathLst>
                <a:path w="1572895" h="1361439">
                  <a:moveTo>
                    <a:pt x="1183894" y="0"/>
                  </a:moveTo>
                  <a:lnTo>
                    <a:pt x="388874" y="0"/>
                  </a:lnTo>
                  <a:lnTo>
                    <a:pt x="0" y="680465"/>
                  </a:lnTo>
                  <a:lnTo>
                    <a:pt x="388874" y="1360931"/>
                  </a:lnTo>
                  <a:lnTo>
                    <a:pt x="1183894" y="1360931"/>
                  </a:lnTo>
                  <a:lnTo>
                    <a:pt x="1572768" y="680465"/>
                  </a:lnTo>
                  <a:lnTo>
                    <a:pt x="1183894" y="0"/>
                  </a:lnTo>
                  <a:close/>
                </a:path>
              </a:pathLst>
            </a:custGeom>
            <a:solidFill>
              <a:srgbClr val="0364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196077" y="2466594"/>
              <a:ext cx="1572895" cy="1361440"/>
            </a:xfrm>
            <a:custGeom>
              <a:avLst/>
              <a:gdLst/>
              <a:ahLst/>
              <a:cxnLst/>
              <a:rect l="l" t="t" r="r" b="b"/>
              <a:pathLst>
                <a:path w="1572895" h="1361439">
                  <a:moveTo>
                    <a:pt x="0" y="680465"/>
                  </a:moveTo>
                  <a:lnTo>
                    <a:pt x="388874" y="0"/>
                  </a:lnTo>
                  <a:lnTo>
                    <a:pt x="1183894" y="0"/>
                  </a:lnTo>
                  <a:lnTo>
                    <a:pt x="1572768" y="680465"/>
                  </a:lnTo>
                  <a:lnTo>
                    <a:pt x="1183894" y="1360931"/>
                  </a:lnTo>
                  <a:lnTo>
                    <a:pt x="388874" y="1360931"/>
                  </a:lnTo>
                  <a:lnTo>
                    <a:pt x="0" y="680465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5559678" y="2931413"/>
            <a:ext cx="843915" cy="403225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 marR="5080" indent="153670">
              <a:lnSpc>
                <a:spcPts val="1420"/>
              </a:lnSpc>
              <a:spcBef>
                <a:spcPts val="259"/>
              </a:spcBef>
            </a:pPr>
            <a:r>
              <a:rPr sz="1300" spc="-35" dirty="0">
                <a:solidFill>
                  <a:srgbClr val="FFFFFF"/>
                </a:solidFill>
                <a:latin typeface="Arial"/>
                <a:cs typeface="Arial"/>
              </a:rPr>
              <a:t>Human  </a:t>
            </a:r>
            <a:r>
              <a:rPr sz="1300" spc="-20" dirty="0">
                <a:solidFill>
                  <a:srgbClr val="FFFFFF"/>
                </a:solidFill>
                <a:latin typeface="Arial"/>
                <a:cs typeface="Arial"/>
              </a:rPr>
              <a:t>persp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ec</a:t>
            </a: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300" spc="-45" dirty="0">
                <a:solidFill>
                  <a:srgbClr val="FFFFFF"/>
                </a:solidFill>
                <a:latin typeface="Arial"/>
                <a:cs typeface="Arial"/>
              </a:rPr>
              <a:t>iv</a:t>
            </a:r>
            <a:r>
              <a:rPr sz="1300" spc="-4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5035296" y="4097972"/>
            <a:ext cx="1746885" cy="1387475"/>
            <a:chOff x="5035296" y="4097972"/>
            <a:chExt cx="1746885" cy="1387475"/>
          </a:xfrm>
        </p:grpSpPr>
        <p:sp>
          <p:nvSpPr>
            <p:cNvPr id="19" name="object 19"/>
            <p:cNvSpPr/>
            <p:nvPr/>
          </p:nvSpPr>
          <p:spPr>
            <a:xfrm>
              <a:off x="5035296" y="4828031"/>
              <a:ext cx="725805" cy="623570"/>
            </a:xfrm>
            <a:custGeom>
              <a:avLst/>
              <a:gdLst/>
              <a:ahLst/>
              <a:cxnLst/>
              <a:rect l="l" t="t" r="r" b="b"/>
              <a:pathLst>
                <a:path w="725804" h="623570">
                  <a:moveTo>
                    <a:pt x="545338" y="0"/>
                  </a:moveTo>
                  <a:lnTo>
                    <a:pt x="180086" y="0"/>
                  </a:lnTo>
                  <a:lnTo>
                    <a:pt x="0" y="311658"/>
                  </a:lnTo>
                  <a:lnTo>
                    <a:pt x="180086" y="623316"/>
                  </a:lnTo>
                  <a:lnTo>
                    <a:pt x="545338" y="623316"/>
                  </a:lnTo>
                  <a:lnTo>
                    <a:pt x="725424" y="311658"/>
                  </a:lnTo>
                  <a:lnTo>
                    <a:pt x="545338" y="0"/>
                  </a:lnTo>
                  <a:close/>
                </a:path>
              </a:pathLst>
            </a:custGeom>
            <a:solidFill>
              <a:srgbClr val="CAD2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196078" y="4110989"/>
              <a:ext cx="1572895" cy="1361440"/>
            </a:xfrm>
            <a:custGeom>
              <a:avLst/>
              <a:gdLst/>
              <a:ahLst/>
              <a:cxnLst/>
              <a:rect l="l" t="t" r="r" b="b"/>
              <a:pathLst>
                <a:path w="1572895" h="1361439">
                  <a:moveTo>
                    <a:pt x="1183894" y="0"/>
                  </a:moveTo>
                  <a:lnTo>
                    <a:pt x="388874" y="0"/>
                  </a:lnTo>
                  <a:lnTo>
                    <a:pt x="0" y="680466"/>
                  </a:lnTo>
                  <a:lnTo>
                    <a:pt x="388874" y="1360932"/>
                  </a:lnTo>
                  <a:lnTo>
                    <a:pt x="1183894" y="1360932"/>
                  </a:lnTo>
                  <a:lnTo>
                    <a:pt x="1572768" y="680466"/>
                  </a:lnTo>
                  <a:lnTo>
                    <a:pt x="1183894" y="0"/>
                  </a:lnTo>
                  <a:close/>
                </a:path>
              </a:pathLst>
            </a:custGeom>
            <a:solidFill>
              <a:srgbClr val="0364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196078" y="4110989"/>
              <a:ext cx="1572895" cy="1361440"/>
            </a:xfrm>
            <a:custGeom>
              <a:avLst/>
              <a:gdLst/>
              <a:ahLst/>
              <a:cxnLst/>
              <a:rect l="l" t="t" r="r" b="b"/>
              <a:pathLst>
                <a:path w="1572895" h="1361439">
                  <a:moveTo>
                    <a:pt x="0" y="680466"/>
                  </a:moveTo>
                  <a:lnTo>
                    <a:pt x="388874" y="0"/>
                  </a:lnTo>
                  <a:lnTo>
                    <a:pt x="1183894" y="0"/>
                  </a:lnTo>
                  <a:lnTo>
                    <a:pt x="1572768" y="680466"/>
                  </a:lnTo>
                  <a:lnTo>
                    <a:pt x="1183894" y="1360932"/>
                  </a:lnTo>
                  <a:lnTo>
                    <a:pt x="388874" y="1360932"/>
                  </a:lnTo>
                  <a:lnTo>
                    <a:pt x="0" y="680466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5474334" y="4487036"/>
            <a:ext cx="1014094" cy="582930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 marR="5080" algn="ctr">
              <a:lnSpc>
                <a:spcPts val="1420"/>
              </a:lnSpc>
              <a:spcBef>
                <a:spcPts val="259"/>
              </a:spcBef>
            </a:pPr>
            <a:r>
              <a:rPr sz="1300" spc="-55" dirty="0">
                <a:solidFill>
                  <a:srgbClr val="FFFFFF"/>
                </a:solidFill>
                <a:latin typeface="Arial"/>
                <a:cs typeface="Arial"/>
              </a:rPr>
              <a:t>IoT </a:t>
            </a: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&amp; </a:t>
            </a:r>
            <a:r>
              <a:rPr sz="1300" spc="-30" dirty="0">
                <a:solidFill>
                  <a:srgbClr val="FFFFFF"/>
                </a:solidFill>
                <a:latin typeface="Arial"/>
                <a:cs typeface="Arial"/>
              </a:rPr>
              <a:t>Cloud</a:t>
            </a:r>
            <a:r>
              <a:rPr sz="13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&amp;  </a:t>
            </a:r>
            <a:r>
              <a:rPr sz="1300" spc="-45" dirty="0">
                <a:solidFill>
                  <a:srgbClr val="FFFFFF"/>
                </a:solidFill>
                <a:latin typeface="Arial"/>
                <a:cs typeface="Arial"/>
              </a:rPr>
              <a:t>AI </a:t>
            </a: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&amp; </a:t>
            </a:r>
            <a:r>
              <a:rPr sz="1300" spc="-25" dirty="0">
                <a:solidFill>
                  <a:srgbClr val="FFFFFF"/>
                </a:solidFill>
                <a:latin typeface="Arial"/>
                <a:cs typeface="Arial"/>
              </a:rPr>
              <a:t>Data  </a:t>
            </a:r>
            <a:r>
              <a:rPr sz="1300" spc="-30" dirty="0">
                <a:solidFill>
                  <a:srgbClr val="FFFFFF"/>
                </a:solidFill>
                <a:latin typeface="Arial"/>
                <a:cs typeface="Arial"/>
              </a:rPr>
              <a:t>analytics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3579876" y="4936172"/>
            <a:ext cx="1760855" cy="1387475"/>
            <a:chOff x="3579876" y="4936172"/>
            <a:chExt cx="1760855" cy="1387475"/>
          </a:xfrm>
        </p:grpSpPr>
        <p:sp>
          <p:nvSpPr>
            <p:cNvPr id="24" name="object 24"/>
            <p:cNvSpPr/>
            <p:nvPr/>
          </p:nvSpPr>
          <p:spPr>
            <a:xfrm>
              <a:off x="3579876" y="4963667"/>
              <a:ext cx="723900" cy="624840"/>
            </a:xfrm>
            <a:custGeom>
              <a:avLst/>
              <a:gdLst/>
              <a:ahLst/>
              <a:cxnLst/>
              <a:rect l="l" t="t" r="r" b="b"/>
              <a:pathLst>
                <a:path w="723900" h="624839">
                  <a:moveTo>
                    <a:pt x="543306" y="0"/>
                  </a:moveTo>
                  <a:lnTo>
                    <a:pt x="180594" y="0"/>
                  </a:lnTo>
                  <a:lnTo>
                    <a:pt x="0" y="312419"/>
                  </a:lnTo>
                  <a:lnTo>
                    <a:pt x="180594" y="624839"/>
                  </a:lnTo>
                  <a:lnTo>
                    <a:pt x="543306" y="624839"/>
                  </a:lnTo>
                  <a:lnTo>
                    <a:pt x="723900" y="312419"/>
                  </a:lnTo>
                  <a:lnTo>
                    <a:pt x="543306" y="0"/>
                  </a:lnTo>
                  <a:close/>
                </a:path>
              </a:pathLst>
            </a:custGeom>
            <a:solidFill>
              <a:srgbClr val="CAD2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754374" y="4949189"/>
              <a:ext cx="1572895" cy="1361440"/>
            </a:xfrm>
            <a:custGeom>
              <a:avLst/>
              <a:gdLst/>
              <a:ahLst/>
              <a:cxnLst/>
              <a:rect l="l" t="t" r="r" b="b"/>
              <a:pathLst>
                <a:path w="1572895" h="1361439">
                  <a:moveTo>
                    <a:pt x="1183893" y="0"/>
                  </a:moveTo>
                  <a:lnTo>
                    <a:pt x="388874" y="0"/>
                  </a:lnTo>
                  <a:lnTo>
                    <a:pt x="0" y="680466"/>
                  </a:lnTo>
                  <a:lnTo>
                    <a:pt x="388874" y="1360932"/>
                  </a:lnTo>
                  <a:lnTo>
                    <a:pt x="1183893" y="1360932"/>
                  </a:lnTo>
                  <a:lnTo>
                    <a:pt x="1572767" y="680466"/>
                  </a:lnTo>
                  <a:lnTo>
                    <a:pt x="1183893" y="0"/>
                  </a:lnTo>
                  <a:close/>
                </a:path>
              </a:pathLst>
            </a:custGeom>
            <a:solidFill>
              <a:srgbClr val="0364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754374" y="4949189"/>
              <a:ext cx="1572895" cy="1361440"/>
            </a:xfrm>
            <a:custGeom>
              <a:avLst/>
              <a:gdLst/>
              <a:ahLst/>
              <a:cxnLst/>
              <a:rect l="l" t="t" r="r" b="b"/>
              <a:pathLst>
                <a:path w="1572895" h="1361439">
                  <a:moveTo>
                    <a:pt x="0" y="680466"/>
                  </a:moveTo>
                  <a:lnTo>
                    <a:pt x="388874" y="0"/>
                  </a:lnTo>
                  <a:lnTo>
                    <a:pt x="1183893" y="0"/>
                  </a:lnTo>
                  <a:lnTo>
                    <a:pt x="1572767" y="680466"/>
                  </a:lnTo>
                  <a:lnTo>
                    <a:pt x="1183893" y="1360932"/>
                  </a:lnTo>
                  <a:lnTo>
                    <a:pt x="388874" y="1360932"/>
                  </a:lnTo>
                  <a:lnTo>
                    <a:pt x="0" y="680466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4251197" y="5414873"/>
            <a:ext cx="575310" cy="4032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3660">
              <a:lnSpc>
                <a:spcPts val="1490"/>
              </a:lnSpc>
              <a:spcBef>
                <a:spcPts val="95"/>
              </a:spcBef>
            </a:pPr>
            <a:r>
              <a:rPr sz="1300" spc="-25" dirty="0">
                <a:solidFill>
                  <a:srgbClr val="FFFFFF"/>
                </a:solidFill>
                <a:latin typeface="Arial"/>
                <a:cs typeface="Arial"/>
              </a:rPr>
              <a:t>Cyber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ts val="1490"/>
              </a:lnSpc>
            </a:pPr>
            <a:r>
              <a:rPr sz="1300" spc="-25" dirty="0">
                <a:solidFill>
                  <a:srgbClr val="FFFFFF"/>
                </a:solidFill>
                <a:latin typeface="Arial"/>
                <a:cs typeface="Arial"/>
              </a:rPr>
              <a:t>security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2292032" y="3797808"/>
            <a:ext cx="1598930" cy="1689100"/>
            <a:chOff x="2292032" y="3797808"/>
            <a:chExt cx="1598930" cy="1689100"/>
          </a:xfrm>
        </p:grpSpPr>
        <p:sp>
          <p:nvSpPr>
            <p:cNvPr id="29" name="object 29"/>
            <p:cNvSpPr/>
            <p:nvPr/>
          </p:nvSpPr>
          <p:spPr>
            <a:xfrm>
              <a:off x="2720340" y="3797808"/>
              <a:ext cx="723900" cy="624840"/>
            </a:xfrm>
            <a:custGeom>
              <a:avLst/>
              <a:gdLst/>
              <a:ahLst/>
              <a:cxnLst/>
              <a:rect l="l" t="t" r="r" b="b"/>
              <a:pathLst>
                <a:path w="723900" h="624839">
                  <a:moveTo>
                    <a:pt x="543306" y="0"/>
                  </a:moveTo>
                  <a:lnTo>
                    <a:pt x="180594" y="0"/>
                  </a:lnTo>
                  <a:lnTo>
                    <a:pt x="0" y="312420"/>
                  </a:lnTo>
                  <a:lnTo>
                    <a:pt x="180594" y="624840"/>
                  </a:lnTo>
                  <a:lnTo>
                    <a:pt x="543306" y="624840"/>
                  </a:lnTo>
                  <a:lnTo>
                    <a:pt x="723900" y="312420"/>
                  </a:lnTo>
                  <a:lnTo>
                    <a:pt x="543306" y="0"/>
                  </a:lnTo>
                  <a:close/>
                </a:path>
              </a:pathLst>
            </a:custGeom>
            <a:solidFill>
              <a:srgbClr val="CAD2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305050" y="4112514"/>
              <a:ext cx="1572895" cy="1361440"/>
            </a:xfrm>
            <a:custGeom>
              <a:avLst/>
              <a:gdLst/>
              <a:ahLst/>
              <a:cxnLst/>
              <a:rect l="l" t="t" r="r" b="b"/>
              <a:pathLst>
                <a:path w="1572895" h="1361439">
                  <a:moveTo>
                    <a:pt x="1183894" y="0"/>
                  </a:moveTo>
                  <a:lnTo>
                    <a:pt x="388874" y="0"/>
                  </a:lnTo>
                  <a:lnTo>
                    <a:pt x="0" y="680466"/>
                  </a:lnTo>
                  <a:lnTo>
                    <a:pt x="388874" y="1360932"/>
                  </a:lnTo>
                  <a:lnTo>
                    <a:pt x="1183894" y="1360932"/>
                  </a:lnTo>
                  <a:lnTo>
                    <a:pt x="1572767" y="680466"/>
                  </a:lnTo>
                  <a:lnTo>
                    <a:pt x="1183894" y="0"/>
                  </a:lnTo>
                  <a:close/>
                </a:path>
              </a:pathLst>
            </a:custGeom>
            <a:solidFill>
              <a:srgbClr val="0364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305050" y="4112514"/>
              <a:ext cx="1572895" cy="1361440"/>
            </a:xfrm>
            <a:custGeom>
              <a:avLst/>
              <a:gdLst/>
              <a:ahLst/>
              <a:cxnLst/>
              <a:rect l="l" t="t" r="r" b="b"/>
              <a:pathLst>
                <a:path w="1572895" h="1361439">
                  <a:moveTo>
                    <a:pt x="0" y="680466"/>
                  </a:moveTo>
                  <a:lnTo>
                    <a:pt x="388874" y="0"/>
                  </a:lnTo>
                  <a:lnTo>
                    <a:pt x="1183894" y="0"/>
                  </a:lnTo>
                  <a:lnTo>
                    <a:pt x="1572767" y="680466"/>
                  </a:lnTo>
                  <a:lnTo>
                    <a:pt x="1183894" y="1360932"/>
                  </a:lnTo>
                  <a:lnTo>
                    <a:pt x="388874" y="1360932"/>
                  </a:lnTo>
                  <a:lnTo>
                    <a:pt x="0" y="680466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2623566" y="4487926"/>
            <a:ext cx="930910" cy="582930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065" marR="5080" algn="ctr">
              <a:lnSpc>
                <a:spcPts val="1420"/>
              </a:lnSpc>
              <a:spcBef>
                <a:spcPts val="259"/>
              </a:spcBef>
            </a:pPr>
            <a:r>
              <a:rPr sz="1300" spc="-30" dirty="0">
                <a:solidFill>
                  <a:srgbClr val="FFFFFF"/>
                </a:solidFill>
                <a:latin typeface="Arial"/>
                <a:cs typeface="Arial"/>
              </a:rPr>
              <a:t>Augmented  reality </a:t>
            </a: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&amp;  </a:t>
            </a:r>
            <a:r>
              <a:rPr sz="1300" spc="-35" dirty="0">
                <a:solidFill>
                  <a:srgbClr val="FFFFFF"/>
                </a:solidFill>
                <a:latin typeface="Arial"/>
                <a:cs typeface="Arial"/>
              </a:rPr>
              <a:t>Virtual</a:t>
            </a:r>
            <a:r>
              <a:rPr sz="13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-30" dirty="0">
                <a:solidFill>
                  <a:srgbClr val="FFFFFF"/>
                </a:solidFill>
                <a:latin typeface="Arial"/>
                <a:cs typeface="Arial"/>
              </a:rPr>
              <a:t>reality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2292095" y="2452116"/>
            <a:ext cx="1598930" cy="1385570"/>
            <a:chOff x="2292095" y="2452116"/>
            <a:chExt cx="1598930" cy="1385570"/>
          </a:xfrm>
        </p:grpSpPr>
        <p:sp>
          <p:nvSpPr>
            <p:cNvPr id="34" name="object 34"/>
            <p:cNvSpPr/>
            <p:nvPr/>
          </p:nvSpPr>
          <p:spPr>
            <a:xfrm>
              <a:off x="2305049" y="2465070"/>
              <a:ext cx="1572895" cy="1359535"/>
            </a:xfrm>
            <a:custGeom>
              <a:avLst/>
              <a:gdLst/>
              <a:ahLst/>
              <a:cxnLst/>
              <a:rect l="l" t="t" r="r" b="b"/>
              <a:pathLst>
                <a:path w="1572895" h="1359535">
                  <a:moveTo>
                    <a:pt x="1184402" y="0"/>
                  </a:moveTo>
                  <a:lnTo>
                    <a:pt x="388366" y="0"/>
                  </a:lnTo>
                  <a:lnTo>
                    <a:pt x="0" y="679703"/>
                  </a:lnTo>
                  <a:lnTo>
                    <a:pt x="388366" y="1359407"/>
                  </a:lnTo>
                  <a:lnTo>
                    <a:pt x="1184402" y="1359407"/>
                  </a:lnTo>
                  <a:lnTo>
                    <a:pt x="1572767" y="679703"/>
                  </a:lnTo>
                  <a:lnTo>
                    <a:pt x="1184402" y="0"/>
                  </a:lnTo>
                  <a:close/>
                </a:path>
              </a:pathLst>
            </a:custGeom>
            <a:solidFill>
              <a:srgbClr val="0364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305049" y="2465070"/>
              <a:ext cx="1572895" cy="1359535"/>
            </a:xfrm>
            <a:custGeom>
              <a:avLst/>
              <a:gdLst/>
              <a:ahLst/>
              <a:cxnLst/>
              <a:rect l="l" t="t" r="r" b="b"/>
              <a:pathLst>
                <a:path w="1572895" h="1359535">
                  <a:moveTo>
                    <a:pt x="0" y="679703"/>
                  </a:moveTo>
                  <a:lnTo>
                    <a:pt x="388366" y="0"/>
                  </a:lnTo>
                  <a:lnTo>
                    <a:pt x="1184402" y="0"/>
                  </a:lnTo>
                  <a:lnTo>
                    <a:pt x="1572767" y="679703"/>
                  </a:lnTo>
                  <a:lnTo>
                    <a:pt x="1184402" y="1359407"/>
                  </a:lnTo>
                  <a:lnTo>
                    <a:pt x="388366" y="1359407"/>
                  </a:lnTo>
                  <a:lnTo>
                    <a:pt x="0" y="679703"/>
                  </a:lnTo>
                  <a:close/>
                </a:path>
              </a:pathLst>
            </a:custGeom>
            <a:ln w="2590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2571750" y="2929508"/>
            <a:ext cx="1037590" cy="403225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 marR="5080" indent="222250">
              <a:lnSpc>
                <a:spcPts val="1420"/>
              </a:lnSpc>
              <a:spcBef>
                <a:spcPts val="259"/>
              </a:spcBef>
            </a:pPr>
            <a:r>
              <a:rPr sz="1300" spc="-25" dirty="0">
                <a:solidFill>
                  <a:srgbClr val="FFFFFF"/>
                </a:solidFill>
                <a:latin typeface="Arial"/>
                <a:cs typeface="Arial"/>
              </a:rPr>
              <a:t>Additive  </a:t>
            </a:r>
            <a:r>
              <a:rPr sz="1300" spc="-45" dirty="0">
                <a:solidFill>
                  <a:srgbClr val="FFFFFF"/>
                </a:solidFill>
                <a:latin typeface="Arial"/>
                <a:cs typeface="Arial"/>
              </a:rPr>
              <a:t>manu</a:t>
            </a:r>
            <a:r>
              <a:rPr sz="1300" spc="-1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ac</a:t>
            </a: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300" spc="-30" dirty="0">
                <a:solidFill>
                  <a:srgbClr val="FFFFFF"/>
                </a:solidFill>
                <a:latin typeface="Arial"/>
                <a:cs typeface="Arial"/>
              </a:rPr>
              <a:t>ur</a:t>
            </a:r>
            <a:r>
              <a:rPr sz="1300" spc="-25" dirty="0">
                <a:solidFill>
                  <a:srgbClr val="FFFFFF"/>
                </a:solidFill>
                <a:latin typeface="Arial"/>
                <a:cs typeface="Arial"/>
              </a:rPr>
              <a:t>ing</a:t>
            </a:r>
            <a:endParaRPr sz="1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82010" y="5918098"/>
            <a:ext cx="5396230" cy="6013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3110"/>
              </a:lnSpc>
              <a:spcBef>
                <a:spcPts val="95"/>
              </a:spcBef>
            </a:pPr>
            <a:r>
              <a:rPr sz="2800" spc="-5" dirty="0">
                <a:latin typeface="Georgia"/>
                <a:cs typeface="Georgia"/>
              </a:rPr>
              <a:t>All </a:t>
            </a:r>
            <a:r>
              <a:rPr sz="2800" spc="-10" dirty="0">
                <a:latin typeface="Georgia"/>
                <a:cs typeface="Georgia"/>
              </a:rPr>
              <a:t>material </a:t>
            </a:r>
            <a:r>
              <a:rPr sz="2800" spc="-5" dirty="0">
                <a:latin typeface="Georgia"/>
                <a:cs typeface="Georgia"/>
              </a:rPr>
              <a:t>in </a:t>
            </a:r>
            <a:r>
              <a:rPr sz="2800" spc="-10" dirty="0">
                <a:latin typeface="Georgia"/>
                <a:cs typeface="Georgia"/>
              </a:rPr>
              <a:t>the </a:t>
            </a:r>
            <a:r>
              <a:rPr sz="2800" spc="-5" dirty="0">
                <a:latin typeface="Georgia"/>
                <a:cs typeface="Georgia"/>
              </a:rPr>
              <a:t>course is</a:t>
            </a:r>
            <a:r>
              <a:rPr sz="2800" spc="50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digital</a:t>
            </a:r>
            <a:endParaRPr sz="2800">
              <a:latin typeface="Georgia"/>
              <a:cs typeface="Georgia"/>
            </a:endParaRPr>
          </a:p>
          <a:p>
            <a:pPr marR="36195" algn="r">
              <a:lnSpc>
                <a:spcPts val="1430"/>
              </a:lnSpc>
            </a:pPr>
            <a:r>
              <a:rPr sz="1400" b="1" dirty="0">
                <a:solidFill>
                  <a:srgbClr val="808080"/>
                </a:solidFill>
                <a:latin typeface="Georgia"/>
                <a:cs typeface="Georgia"/>
              </a:rPr>
              <a:t>7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8973" y="76657"/>
            <a:ext cx="1500505" cy="1082675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 marR="5080">
              <a:lnSpc>
                <a:spcPts val="4000"/>
              </a:lnSpc>
              <a:spcBef>
                <a:spcPts val="500"/>
              </a:spcBef>
            </a:pPr>
            <a:r>
              <a:rPr sz="3600" b="0" dirty="0">
                <a:latin typeface="Arial"/>
                <a:cs typeface="Arial"/>
              </a:rPr>
              <a:t>Course  design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6601" y="1691639"/>
            <a:ext cx="2251214" cy="3952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82446" y="2255265"/>
            <a:ext cx="795655" cy="53340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 indent="147320">
              <a:lnSpc>
                <a:spcPts val="1839"/>
              </a:lnSpc>
              <a:spcBef>
                <a:spcPts val="425"/>
              </a:spcBef>
            </a:pPr>
            <a:r>
              <a:rPr sz="1800" dirty="0">
                <a:latin typeface="Georgia"/>
                <a:cs typeface="Georgia"/>
              </a:rPr>
              <a:t>Own  </a:t>
            </a:r>
            <a:r>
              <a:rPr sz="1800" spc="-5" dirty="0">
                <a:latin typeface="Georgia"/>
                <a:cs typeface="Georgia"/>
              </a:rPr>
              <a:t>r</a:t>
            </a:r>
            <a:r>
              <a:rPr sz="1800" dirty="0">
                <a:latin typeface="Georgia"/>
                <a:cs typeface="Georgia"/>
              </a:rPr>
              <a:t>eadi</a:t>
            </a:r>
            <a:r>
              <a:rPr sz="1800" spc="5" dirty="0">
                <a:latin typeface="Georgia"/>
                <a:cs typeface="Georgia"/>
              </a:rPr>
              <a:t>n</a:t>
            </a:r>
            <a:r>
              <a:rPr sz="1800" dirty="0">
                <a:latin typeface="Georgia"/>
                <a:cs typeface="Georgia"/>
              </a:rPr>
              <a:t>g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2950" y="3503167"/>
            <a:ext cx="7931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Georgia"/>
                <a:cs typeface="Georgia"/>
              </a:rPr>
              <a:t>L</a:t>
            </a:r>
            <a:r>
              <a:rPr sz="1800" spc="5" dirty="0">
                <a:latin typeface="Georgia"/>
                <a:cs typeface="Georgia"/>
              </a:rPr>
              <a:t>e</a:t>
            </a:r>
            <a:r>
              <a:rPr sz="1800" spc="-5" dirty="0">
                <a:latin typeface="Georgia"/>
                <a:cs typeface="Georgia"/>
              </a:rPr>
              <a:t>ctu</a:t>
            </a:r>
            <a:r>
              <a:rPr sz="1800" spc="-10" dirty="0">
                <a:latin typeface="Georgia"/>
                <a:cs typeface="Georgia"/>
              </a:rPr>
              <a:t>r</a:t>
            </a:r>
            <a:r>
              <a:rPr sz="1800" dirty="0">
                <a:latin typeface="Georgia"/>
                <a:cs typeface="Georgia"/>
              </a:rPr>
              <a:t>e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53820" y="4518786"/>
            <a:ext cx="1057275" cy="53340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18110" marR="5080" indent="-106045">
              <a:lnSpc>
                <a:spcPts val="1839"/>
              </a:lnSpc>
              <a:spcBef>
                <a:spcPts val="425"/>
              </a:spcBef>
            </a:pPr>
            <a:r>
              <a:rPr sz="1800" dirty="0">
                <a:latin typeface="Georgia"/>
                <a:cs typeface="Georgia"/>
              </a:rPr>
              <a:t>Follo</a:t>
            </a:r>
            <a:r>
              <a:rPr sz="1800" spc="-10" dirty="0">
                <a:latin typeface="Georgia"/>
                <a:cs typeface="Georgia"/>
              </a:rPr>
              <a:t>w</a:t>
            </a:r>
            <a:r>
              <a:rPr sz="1800" spc="-5" dirty="0">
                <a:latin typeface="Georgia"/>
                <a:cs typeface="Georgia"/>
              </a:rPr>
              <a:t>-up  </a:t>
            </a:r>
            <a:r>
              <a:rPr sz="1800" dirty="0">
                <a:latin typeface="Georgia"/>
                <a:cs typeface="Georgia"/>
              </a:rPr>
              <a:t>seminar</a:t>
            </a:r>
            <a:endParaRPr sz="1800">
              <a:latin typeface="Georgia"/>
              <a:cs typeface="Georgia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2621407" y="1603628"/>
          <a:ext cx="6115050" cy="42240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Module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1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870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Module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2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870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Module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3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8700"/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dirty="0">
                          <a:latin typeface="Georgia"/>
                          <a:cs typeface="Georgia"/>
                        </a:rPr>
                        <a:t>Book </a:t>
                      </a:r>
                      <a:r>
                        <a:rPr sz="1800" spc="-5" dirty="0">
                          <a:latin typeface="Georgia"/>
                          <a:cs typeface="Georgia"/>
                        </a:rPr>
                        <a:t>chapter</a:t>
                      </a:r>
                      <a:r>
                        <a:rPr sz="1800" spc="-1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+</a:t>
                      </a:r>
                      <a:endParaRPr sz="1800">
                        <a:latin typeface="Georgia"/>
                        <a:cs typeface="Georgia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5" dirty="0">
                          <a:latin typeface="Georgia"/>
                          <a:cs typeface="Georgia"/>
                        </a:rPr>
                        <a:t>reports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ACA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dirty="0">
                          <a:latin typeface="Georgia"/>
                          <a:cs typeface="Georgia"/>
                        </a:rPr>
                        <a:t>Book </a:t>
                      </a:r>
                      <a:r>
                        <a:rPr sz="1800" spc="-5" dirty="0">
                          <a:latin typeface="Georgia"/>
                          <a:cs typeface="Georgia"/>
                        </a:rPr>
                        <a:t>chapter</a:t>
                      </a:r>
                      <a:r>
                        <a:rPr sz="1800" spc="-1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+</a:t>
                      </a:r>
                      <a:endParaRPr sz="1800">
                        <a:latin typeface="Georgia"/>
                        <a:cs typeface="Georgia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5" dirty="0">
                          <a:latin typeface="Georgia"/>
                          <a:cs typeface="Georgia"/>
                        </a:rPr>
                        <a:t>reports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ACA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dirty="0">
                          <a:latin typeface="Georgia"/>
                          <a:cs typeface="Georgia"/>
                        </a:rPr>
                        <a:t>Book </a:t>
                      </a:r>
                      <a:r>
                        <a:rPr sz="1800" spc="-5" dirty="0">
                          <a:latin typeface="Georgia"/>
                          <a:cs typeface="Georgia"/>
                        </a:rPr>
                        <a:t>chapter</a:t>
                      </a:r>
                      <a:r>
                        <a:rPr sz="1800" spc="-1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+</a:t>
                      </a:r>
                      <a:endParaRPr sz="1800">
                        <a:latin typeface="Georgia"/>
                        <a:cs typeface="Georgia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5" dirty="0">
                          <a:latin typeface="Georgia"/>
                          <a:cs typeface="Georgia"/>
                        </a:rPr>
                        <a:t>reports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ACA"/>
                    </a:solidFill>
                  </a:tcPr>
                </a:tc>
              </a:tr>
              <a:tr h="1737359">
                <a:tc>
                  <a:txBody>
                    <a:bodyPr/>
                    <a:lstStyle/>
                    <a:p>
                      <a:pPr marL="378460" marR="495934" indent="-287020">
                        <a:lnSpc>
                          <a:spcPct val="100000"/>
                        </a:lnSpc>
                        <a:spcBef>
                          <a:spcPts val="305"/>
                        </a:spcBef>
                        <a:buFont typeface="Arial"/>
                        <a:buChar char="•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800" dirty="0">
                          <a:latin typeface="Georgia"/>
                          <a:cs typeface="Georgia"/>
                        </a:rPr>
                        <a:t>Historical  </a:t>
                      </a:r>
                      <a:r>
                        <a:rPr sz="1800" spc="-5" dirty="0">
                          <a:latin typeface="Georgia"/>
                          <a:cs typeface="Georgia"/>
                        </a:rPr>
                        <a:t>p</a:t>
                      </a:r>
                      <a:r>
                        <a:rPr sz="1800" spc="5" dirty="0">
                          <a:latin typeface="Georgia"/>
                          <a:cs typeface="Georgia"/>
                        </a:rPr>
                        <a:t>e</a:t>
                      </a:r>
                      <a:r>
                        <a:rPr sz="1800" spc="-5" dirty="0">
                          <a:latin typeface="Georgia"/>
                          <a:cs typeface="Georgia"/>
                        </a:rPr>
                        <a:t>rs</a:t>
                      </a:r>
                      <a:r>
                        <a:rPr sz="1800" spc="5" dirty="0">
                          <a:latin typeface="Georgia"/>
                          <a:cs typeface="Georgia"/>
                        </a:rPr>
                        <a:t>p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e</a:t>
                      </a:r>
                      <a:r>
                        <a:rPr sz="1800" spc="-5" dirty="0">
                          <a:latin typeface="Georgia"/>
                          <a:cs typeface="Georgia"/>
                        </a:rPr>
                        <a:t>ctive</a:t>
                      </a:r>
                      <a:endParaRPr sz="1800">
                        <a:latin typeface="Georgia"/>
                        <a:cs typeface="Georgia"/>
                      </a:endParaRPr>
                    </a:p>
                    <a:p>
                      <a:pPr marL="378460" indent="-287020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800" spc="-5" dirty="0">
                          <a:latin typeface="Georgia"/>
                          <a:cs typeface="Georgia"/>
                        </a:rPr>
                        <a:t>Overview</a:t>
                      </a:r>
                      <a:endParaRPr sz="1800">
                        <a:latin typeface="Georgia"/>
                        <a:cs typeface="Georgia"/>
                      </a:endParaRPr>
                    </a:p>
                    <a:p>
                      <a:pPr marL="378460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Georgia"/>
                          <a:cs typeface="Georgia"/>
                        </a:rPr>
                        <a:t>industry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4.0</a:t>
                      </a:r>
                      <a:endParaRPr sz="1800">
                        <a:latin typeface="Georgia"/>
                        <a:cs typeface="Georgia"/>
                      </a:endParaRPr>
                    </a:p>
                    <a:p>
                      <a:pPr marL="378460" marR="495934" indent="-287020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800" spc="-5" dirty="0">
                          <a:latin typeface="Georgia"/>
                          <a:cs typeface="Georgia"/>
                        </a:rPr>
                        <a:t>Human  p</a:t>
                      </a:r>
                      <a:r>
                        <a:rPr sz="1800" spc="5" dirty="0">
                          <a:latin typeface="Georgia"/>
                          <a:cs typeface="Georgia"/>
                        </a:rPr>
                        <a:t>e</a:t>
                      </a:r>
                      <a:r>
                        <a:rPr sz="1800" spc="-5" dirty="0">
                          <a:latin typeface="Georgia"/>
                          <a:cs typeface="Georgia"/>
                        </a:rPr>
                        <a:t>rs</a:t>
                      </a:r>
                      <a:r>
                        <a:rPr sz="1800" spc="5" dirty="0">
                          <a:latin typeface="Georgia"/>
                          <a:cs typeface="Georgia"/>
                        </a:rPr>
                        <a:t>p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e</a:t>
                      </a:r>
                      <a:r>
                        <a:rPr sz="1800" spc="-5" dirty="0">
                          <a:latin typeface="Georgia"/>
                          <a:cs typeface="Georgia"/>
                        </a:rPr>
                        <a:t>ctive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CE7"/>
                    </a:solidFill>
                  </a:tcPr>
                </a:tc>
                <a:tc>
                  <a:txBody>
                    <a:bodyPr/>
                    <a:lstStyle/>
                    <a:p>
                      <a:pPr marL="378460" indent="-287020">
                        <a:lnSpc>
                          <a:spcPct val="100000"/>
                        </a:lnSpc>
                        <a:spcBef>
                          <a:spcPts val="305"/>
                        </a:spcBef>
                        <a:buFont typeface="Arial"/>
                        <a:buChar char="•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800" spc="-5" dirty="0">
                          <a:latin typeface="Georgia"/>
                          <a:cs typeface="Georgia"/>
                        </a:rPr>
                        <a:t>IoT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&amp;</a:t>
                      </a:r>
                      <a:r>
                        <a:rPr sz="1800" spc="-2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spc="-5" dirty="0">
                          <a:latin typeface="Georgia"/>
                          <a:cs typeface="Georgia"/>
                        </a:rPr>
                        <a:t>Cloud</a:t>
                      </a:r>
                      <a:endParaRPr sz="1800">
                        <a:latin typeface="Georgia"/>
                        <a:cs typeface="Georgia"/>
                      </a:endParaRPr>
                    </a:p>
                    <a:p>
                      <a:pPr marL="378460" indent="-287020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800" dirty="0">
                          <a:latin typeface="Georgia"/>
                          <a:cs typeface="Georgia"/>
                        </a:rPr>
                        <a:t>AI &amp;</a:t>
                      </a:r>
                      <a:r>
                        <a:rPr sz="1800" spc="-1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spc="-5" dirty="0">
                          <a:latin typeface="Georgia"/>
                          <a:cs typeface="Georgia"/>
                        </a:rPr>
                        <a:t>Data</a:t>
                      </a:r>
                      <a:endParaRPr sz="1800">
                        <a:latin typeface="Georgia"/>
                        <a:cs typeface="Georgia"/>
                      </a:endParaRPr>
                    </a:p>
                    <a:p>
                      <a:pPr marL="378460">
                        <a:lnSpc>
                          <a:spcPct val="100000"/>
                        </a:lnSpc>
                      </a:pPr>
                      <a:r>
                        <a:rPr sz="1800" dirty="0">
                          <a:latin typeface="Georgia"/>
                          <a:cs typeface="Georgia"/>
                        </a:rPr>
                        <a:t>analytics</a:t>
                      </a:r>
                      <a:endParaRPr sz="1800">
                        <a:latin typeface="Georgia"/>
                        <a:cs typeface="Georgia"/>
                      </a:endParaRPr>
                    </a:p>
                    <a:p>
                      <a:pPr marL="378460" indent="-287020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800" spc="-5" dirty="0">
                          <a:latin typeface="Georgia"/>
                          <a:cs typeface="Georgia"/>
                        </a:rPr>
                        <a:t>Cyber</a:t>
                      </a:r>
                      <a:r>
                        <a:rPr sz="1800" spc="-2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spc="-5" dirty="0">
                          <a:latin typeface="Georgia"/>
                          <a:cs typeface="Georgia"/>
                        </a:rPr>
                        <a:t>security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CE7"/>
                    </a:solidFill>
                  </a:tcPr>
                </a:tc>
                <a:tc>
                  <a:txBody>
                    <a:bodyPr/>
                    <a:lstStyle/>
                    <a:p>
                      <a:pPr marL="378460" marR="474980" indent="-287020">
                        <a:lnSpc>
                          <a:spcPct val="100000"/>
                        </a:lnSpc>
                        <a:spcBef>
                          <a:spcPts val="305"/>
                        </a:spcBef>
                        <a:buFont typeface="Arial"/>
                        <a:buChar char="•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800" dirty="0">
                          <a:latin typeface="Georgia"/>
                          <a:cs typeface="Georgia"/>
                        </a:rPr>
                        <a:t>Augmen</a:t>
                      </a:r>
                      <a:r>
                        <a:rPr sz="1800" spc="-5" dirty="0">
                          <a:latin typeface="Georgia"/>
                          <a:cs typeface="Georgia"/>
                        </a:rPr>
                        <a:t>t</a:t>
                      </a:r>
                      <a:r>
                        <a:rPr sz="1800" spc="5" dirty="0">
                          <a:latin typeface="Georgia"/>
                          <a:cs typeface="Georgia"/>
                        </a:rPr>
                        <a:t>e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d  </a:t>
                      </a:r>
                      <a:r>
                        <a:rPr sz="1800" spc="-5" dirty="0">
                          <a:latin typeface="Georgia"/>
                          <a:cs typeface="Georgia"/>
                        </a:rPr>
                        <a:t>reality</a:t>
                      </a:r>
                      <a:endParaRPr sz="1800">
                        <a:latin typeface="Georgia"/>
                        <a:cs typeface="Georgia"/>
                      </a:endParaRPr>
                    </a:p>
                    <a:p>
                      <a:pPr marL="378460" indent="-287020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800" spc="-5" dirty="0">
                          <a:latin typeface="Georgia"/>
                          <a:cs typeface="Georgia"/>
                        </a:rPr>
                        <a:t>Virtual</a:t>
                      </a:r>
                      <a:r>
                        <a:rPr sz="1800" spc="-5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spc="-5" dirty="0">
                          <a:latin typeface="Georgia"/>
                          <a:cs typeface="Georgia"/>
                        </a:rPr>
                        <a:t>reality</a:t>
                      </a:r>
                      <a:endParaRPr sz="1800">
                        <a:latin typeface="Georgia"/>
                        <a:cs typeface="Georgia"/>
                      </a:endParaRPr>
                    </a:p>
                    <a:p>
                      <a:pPr marL="378460" marR="146050" indent="-287020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800" spc="-5" dirty="0">
                          <a:latin typeface="Georgia"/>
                          <a:cs typeface="Georgia"/>
                        </a:rPr>
                        <a:t>Additive 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ma</a:t>
                      </a:r>
                      <a:r>
                        <a:rPr sz="1800" spc="5" dirty="0">
                          <a:latin typeface="Georgia"/>
                          <a:cs typeface="Georgia"/>
                        </a:rPr>
                        <a:t>n</a:t>
                      </a:r>
                      <a:r>
                        <a:rPr sz="1800" spc="-5" dirty="0">
                          <a:latin typeface="Georgia"/>
                          <a:cs typeface="Georgia"/>
                        </a:rPr>
                        <a:t>ufac</a:t>
                      </a:r>
                      <a:r>
                        <a:rPr sz="1800" spc="5" dirty="0">
                          <a:latin typeface="Georgia"/>
                          <a:cs typeface="Georgia"/>
                        </a:rPr>
                        <a:t>t</a:t>
                      </a:r>
                      <a:r>
                        <a:rPr sz="1800" spc="-5" dirty="0">
                          <a:latin typeface="Georgia"/>
                          <a:cs typeface="Georgia"/>
                        </a:rPr>
                        <a:t>u</a:t>
                      </a:r>
                      <a:r>
                        <a:rPr sz="1800" spc="-10" dirty="0">
                          <a:latin typeface="Georgia"/>
                          <a:cs typeface="Georgia"/>
                        </a:rPr>
                        <a:t>r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ing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CE7"/>
                    </a:solidFill>
                  </a:tcPr>
                </a:tc>
              </a:tr>
              <a:tr h="1188707">
                <a:tc>
                  <a:txBody>
                    <a:bodyPr/>
                    <a:lstStyle/>
                    <a:p>
                      <a:pPr marL="91440" marR="14668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5" dirty="0">
                          <a:latin typeface="Georgia"/>
                          <a:cs typeface="Georgia"/>
                        </a:rPr>
                        <a:t>Discussion on</a:t>
                      </a:r>
                      <a:r>
                        <a:rPr sz="1800" spc="-7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spc="-5" dirty="0">
                          <a:latin typeface="Georgia"/>
                          <a:cs typeface="Georgia"/>
                        </a:rPr>
                        <a:t>the 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module </a:t>
                      </a:r>
                      <a:r>
                        <a:rPr sz="1800" spc="-5" dirty="0">
                          <a:latin typeface="Georgia"/>
                          <a:cs typeface="Georgia"/>
                        </a:rPr>
                        <a:t>topics  </a:t>
                      </a:r>
                      <a:r>
                        <a:rPr sz="1800" b="1" dirty="0">
                          <a:latin typeface="Georgia"/>
                          <a:cs typeface="Georgia"/>
                        </a:rPr>
                        <a:t>INL1a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ACA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4668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5" dirty="0">
                          <a:latin typeface="Georgia"/>
                          <a:cs typeface="Georgia"/>
                        </a:rPr>
                        <a:t>Discussion on</a:t>
                      </a:r>
                      <a:r>
                        <a:rPr sz="1800" spc="-7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spc="-5" dirty="0">
                          <a:latin typeface="Georgia"/>
                          <a:cs typeface="Georgia"/>
                        </a:rPr>
                        <a:t>the 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module </a:t>
                      </a:r>
                      <a:r>
                        <a:rPr sz="1800" spc="-5" dirty="0">
                          <a:latin typeface="Georgia"/>
                          <a:cs typeface="Georgia"/>
                        </a:rPr>
                        <a:t>topics  </a:t>
                      </a:r>
                      <a:r>
                        <a:rPr sz="1800" b="1" dirty="0">
                          <a:latin typeface="Georgia"/>
                          <a:cs typeface="Georgia"/>
                        </a:rPr>
                        <a:t>INL1b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ACA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4668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5" dirty="0">
                          <a:latin typeface="Georgia"/>
                          <a:cs typeface="Georgia"/>
                        </a:rPr>
                        <a:t>Discussion on</a:t>
                      </a:r>
                      <a:r>
                        <a:rPr sz="1800" spc="-7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spc="-5" dirty="0">
                          <a:latin typeface="Georgia"/>
                          <a:cs typeface="Georgia"/>
                        </a:rPr>
                        <a:t>the 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module </a:t>
                      </a:r>
                      <a:r>
                        <a:rPr sz="1800" spc="-5" dirty="0">
                          <a:latin typeface="Georgia"/>
                          <a:cs typeface="Georgia"/>
                        </a:rPr>
                        <a:t>topics  </a:t>
                      </a:r>
                      <a:r>
                        <a:rPr sz="1800" b="1" dirty="0">
                          <a:latin typeface="Georgia"/>
                          <a:cs typeface="Georgia"/>
                        </a:rPr>
                        <a:t>INL1c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ACA"/>
                    </a:solidFill>
                  </a:tcPr>
                </a:tc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2707004" y="1032509"/>
            <a:ext cx="14820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rlito"/>
                <a:cs typeface="Carlito"/>
              </a:rPr>
              <a:t>Broad</a:t>
            </a:r>
            <a:r>
              <a:rPr sz="2400" spc="-95" dirty="0">
                <a:latin typeface="Carlito"/>
                <a:cs typeface="Carlito"/>
              </a:rPr>
              <a:t> </a:t>
            </a:r>
            <a:r>
              <a:rPr sz="2400" spc="-15" dirty="0">
                <a:latin typeface="Carlito"/>
                <a:cs typeface="Carlito"/>
              </a:rPr>
              <a:t>focus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747005" y="1075689"/>
            <a:ext cx="17926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0" dirty="0">
                <a:latin typeface="Carlito"/>
                <a:cs typeface="Carlito"/>
              </a:rPr>
              <a:t>Technology</a:t>
            </a:r>
            <a:r>
              <a:rPr sz="2000" spc="-90" dirty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focus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787388" y="1065657"/>
            <a:ext cx="17926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0" dirty="0">
                <a:latin typeface="Carlito"/>
                <a:cs typeface="Carlito"/>
              </a:rPr>
              <a:t>Technology</a:t>
            </a:r>
            <a:r>
              <a:rPr sz="2000" spc="-90" dirty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focus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531364" y="681227"/>
            <a:ext cx="6192520" cy="520065"/>
          </a:xfrm>
          <a:custGeom>
            <a:avLst/>
            <a:gdLst/>
            <a:ahLst/>
            <a:cxnLst/>
            <a:rect l="l" t="t" r="r" b="b"/>
            <a:pathLst>
              <a:path w="6192520" h="520065">
                <a:moveTo>
                  <a:pt x="0" y="519684"/>
                </a:moveTo>
                <a:lnTo>
                  <a:pt x="1549" y="450606"/>
                </a:lnTo>
                <a:lnTo>
                  <a:pt x="5921" y="388535"/>
                </a:lnTo>
                <a:lnTo>
                  <a:pt x="12700" y="335946"/>
                </a:lnTo>
                <a:lnTo>
                  <a:pt x="21467" y="295317"/>
                </a:lnTo>
                <a:lnTo>
                  <a:pt x="43306" y="259842"/>
                </a:lnTo>
                <a:lnTo>
                  <a:pt x="3052699" y="259842"/>
                </a:lnTo>
                <a:lnTo>
                  <a:pt x="3064197" y="250560"/>
                </a:lnTo>
                <a:lnTo>
                  <a:pt x="3083305" y="183737"/>
                </a:lnTo>
                <a:lnTo>
                  <a:pt x="3090084" y="131148"/>
                </a:lnTo>
                <a:lnTo>
                  <a:pt x="3094456" y="69077"/>
                </a:lnTo>
                <a:lnTo>
                  <a:pt x="3096006" y="0"/>
                </a:lnTo>
                <a:lnTo>
                  <a:pt x="3097555" y="69077"/>
                </a:lnTo>
                <a:lnTo>
                  <a:pt x="3101927" y="131148"/>
                </a:lnTo>
                <a:lnTo>
                  <a:pt x="3108706" y="183737"/>
                </a:lnTo>
                <a:lnTo>
                  <a:pt x="3117473" y="224366"/>
                </a:lnTo>
                <a:lnTo>
                  <a:pt x="3139313" y="259842"/>
                </a:lnTo>
                <a:lnTo>
                  <a:pt x="6148705" y="259842"/>
                </a:lnTo>
                <a:lnTo>
                  <a:pt x="6160203" y="269123"/>
                </a:lnTo>
                <a:lnTo>
                  <a:pt x="6170544" y="295317"/>
                </a:lnTo>
                <a:lnTo>
                  <a:pt x="6179312" y="335946"/>
                </a:lnTo>
                <a:lnTo>
                  <a:pt x="6186090" y="388535"/>
                </a:lnTo>
                <a:lnTo>
                  <a:pt x="6190462" y="450606"/>
                </a:lnTo>
                <a:lnTo>
                  <a:pt x="6192012" y="519684"/>
                </a:lnTo>
              </a:path>
            </a:pathLst>
          </a:custGeom>
          <a:ln w="9144">
            <a:solidFill>
              <a:srgbClr val="FF8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268982" y="188214"/>
            <a:ext cx="66376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71060" algn="l"/>
              </a:tabLst>
            </a:pPr>
            <a:r>
              <a:rPr sz="2400" b="1" dirty="0">
                <a:latin typeface="Carlito"/>
                <a:cs typeface="Carlito"/>
              </a:rPr>
              <a:t>A </a:t>
            </a:r>
            <a:r>
              <a:rPr sz="2400" b="1" spc="-10" dirty="0">
                <a:latin typeface="Carlito"/>
                <a:cs typeface="Carlito"/>
              </a:rPr>
              <a:t>combination </a:t>
            </a:r>
            <a:r>
              <a:rPr sz="2400" b="1" dirty="0">
                <a:latin typeface="Carlito"/>
                <a:cs typeface="Carlito"/>
              </a:rPr>
              <a:t>of </a:t>
            </a:r>
            <a:r>
              <a:rPr sz="2400" b="1" spc="-5" dirty="0">
                <a:latin typeface="Carlito"/>
                <a:cs typeface="Carlito"/>
              </a:rPr>
              <a:t>broad</a:t>
            </a:r>
            <a:r>
              <a:rPr sz="2400" b="1" spc="-15" dirty="0">
                <a:latin typeface="Carlito"/>
                <a:cs typeface="Carlito"/>
              </a:rPr>
              <a:t> </a:t>
            </a:r>
            <a:r>
              <a:rPr sz="2400" b="1" dirty="0">
                <a:latin typeface="Carlito"/>
                <a:cs typeface="Carlito"/>
              </a:rPr>
              <a:t>and</a:t>
            </a:r>
            <a:r>
              <a:rPr sz="2400" b="1" spc="10" dirty="0">
                <a:latin typeface="Carlito"/>
                <a:cs typeface="Carlito"/>
              </a:rPr>
              <a:t> </a:t>
            </a:r>
            <a:r>
              <a:rPr sz="2400" b="1" spc="-5" dirty="0">
                <a:latin typeface="Carlito"/>
                <a:cs typeface="Carlito"/>
              </a:rPr>
              <a:t>narrow	</a:t>
            </a:r>
            <a:r>
              <a:rPr sz="2400" b="1" spc="-10" dirty="0">
                <a:latin typeface="Carlito"/>
                <a:cs typeface="Carlito"/>
              </a:rPr>
              <a:t>focus </a:t>
            </a:r>
            <a:r>
              <a:rPr sz="2400" b="1" dirty="0">
                <a:latin typeface="Carlito"/>
                <a:cs typeface="Carlito"/>
              </a:rPr>
              <a:t>is</a:t>
            </a:r>
            <a:r>
              <a:rPr sz="2400" b="1" spc="-75" dirty="0">
                <a:latin typeface="Carlito"/>
                <a:cs typeface="Carlito"/>
              </a:rPr>
              <a:t> </a:t>
            </a:r>
            <a:r>
              <a:rPr sz="2400" b="1" spc="-5" dirty="0">
                <a:latin typeface="Carlito"/>
                <a:cs typeface="Carlito"/>
              </a:rPr>
              <a:t>needed</a:t>
            </a:r>
            <a:endParaRPr sz="24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533400"/>
            <a:ext cx="1092708" cy="914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88235" y="683133"/>
            <a:ext cx="3804920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b="0" spc="-70" dirty="0">
                <a:latin typeface="Arial"/>
                <a:cs typeface="Arial"/>
              </a:rPr>
              <a:t>Course</a:t>
            </a:r>
            <a:r>
              <a:rPr sz="3400" b="0" spc="-100" dirty="0">
                <a:latin typeface="Arial"/>
                <a:cs typeface="Arial"/>
              </a:rPr>
              <a:t> </a:t>
            </a:r>
            <a:r>
              <a:rPr sz="3400" b="0" spc="-75" dirty="0">
                <a:latin typeface="Arial"/>
                <a:cs typeface="Arial"/>
              </a:rPr>
              <a:t>assignments</a:t>
            </a:r>
            <a:endParaRPr sz="34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73164" y="1319530"/>
          <a:ext cx="8804275" cy="5400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0180"/>
                <a:gridCol w="2073910"/>
                <a:gridCol w="1757045"/>
                <a:gridCol w="1497965"/>
                <a:gridCol w="2016125"/>
              </a:tblGrid>
              <a:tr h="87591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Assignments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364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What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364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When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364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How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364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Why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364C0"/>
                    </a:solidFill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-35" dirty="0">
                          <a:latin typeface="Arial"/>
                          <a:cs typeface="Arial"/>
                        </a:rPr>
                        <a:t>INL1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2E8"/>
                    </a:solidFill>
                  </a:tcPr>
                </a:tc>
                <a:tc>
                  <a:txBody>
                    <a:bodyPr/>
                    <a:lstStyle/>
                    <a:p>
                      <a:pPr marL="113030" marR="10604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-50" dirty="0">
                          <a:latin typeface="Arial"/>
                          <a:cs typeface="Arial"/>
                        </a:rPr>
                        <a:t>Three </a:t>
                      </a:r>
                      <a:r>
                        <a:rPr sz="1600" spc="-20" dirty="0">
                          <a:latin typeface="Arial"/>
                          <a:cs typeface="Arial"/>
                        </a:rPr>
                        <a:t>written  </a:t>
                      </a:r>
                      <a:r>
                        <a:rPr sz="1600" spc="-40" dirty="0">
                          <a:latin typeface="Arial"/>
                          <a:cs typeface="Arial"/>
                        </a:rPr>
                        <a:t>assigments </a:t>
                      </a:r>
                      <a:r>
                        <a:rPr sz="1600" spc="-35" dirty="0">
                          <a:latin typeface="Arial"/>
                          <a:cs typeface="Arial"/>
                        </a:rPr>
                        <a:t>based on  </a:t>
                      </a:r>
                      <a:r>
                        <a:rPr sz="1600" spc="-2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600" spc="-45" dirty="0">
                          <a:latin typeface="Arial"/>
                          <a:cs typeface="Arial"/>
                        </a:rPr>
                        <a:t>moduels in </a:t>
                      </a:r>
                      <a:r>
                        <a:rPr sz="1600" spc="-30" dirty="0">
                          <a:latin typeface="Arial"/>
                          <a:cs typeface="Arial"/>
                        </a:rPr>
                        <a:t>this  </a:t>
                      </a:r>
                      <a:r>
                        <a:rPr sz="1600" spc="-20" dirty="0">
                          <a:latin typeface="Arial"/>
                          <a:cs typeface="Arial"/>
                        </a:rPr>
                        <a:t>cours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2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-20" dirty="0">
                          <a:latin typeface="Arial"/>
                          <a:cs typeface="Arial"/>
                        </a:rPr>
                        <a:t>After </a:t>
                      </a:r>
                      <a:r>
                        <a:rPr sz="1600" spc="-30" dirty="0">
                          <a:latin typeface="Arial"/>
                          <a:cs typeface="Arial"/>
                        </a:rPr>
                        <a:t>each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40" dirty="0">
                          <a:latin typeface="Arial"/>
                          <a:cs typeface="Arial"/>
                        </a:rPr>
                        <a:t>modul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2E8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-40" dirty="0">
                          <a:latin typeface="Arial"/>
                          <a:cs typeface="Arial"/>
                        </a:rPr>
                        <a:t>Individual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2E8"/>
                    </a:solidFill>
                  </a:tcPr>
                </a:tc>
                <a:tc>
                  <a:txBody>
                    <a:bodyPr/>
                    <a:lstStyle/>
                    <a:p>
                      <a:pPr marL="172085" marR="163195" indent="5588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-25" dirty="0">
                          <a:latin typeface="Arial"/>
                          <a:cs typeface="Arial"/>
                        </a:rPr>
                        <a:t>Check </a:t>
                      </a:r>
                      <a:r>
                        <a:rPr sz="1600" spc="-35" dirty="0">
                          <a:latin typeface="Arial"/>
                          <a:cs typeface="Arial"/>
                        </a:rPr>
                        <a:t>knowledge  and </a:t>
                      </a:r>
                      <a:r>
                        <a:rPr sz="1600" spc="-45" dirty="0">
                          <a:latin typeface="Arial"/>
                          <a:cs typeface="Arial"/>
                        </a:rPr>
                        <a:t>way </a:t>
                      </a:r>
                      <a:r>
                        <a:rPr sz="1600" spc="-35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600" spc="-30" dirty="0">
                          <a:latin typeface="Arial"/>
                          <a:cs typeface="Arial"/>
                        </a:rPr>
                        <a:t>thinking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2E8"/>
                    </a:solidFill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marL="110489" marR="104139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-30" dirty="0">
                          <a:latin typeface="Arial"/>
                          <a:cs typeface="Arial"/>
                        </a:rPr>
                        <a:t>Canceled</a:t>
                      </a:r>
                      <a:r>
                        <a:rPr sz="16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35" dirty="0">
                          <a:latin typeface="Arial"/>
                          <a:cs typeface="Arial"/>
                        </a:rPr>
                        <a:t>due 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to </a:t>
                      </a:r>
                      <a:r>
                        <a:rPr sz="1600" spc="-20" dirty="0">
                          <a:latin typeface="Arial"/>
                          <a:cs typeface="Arial"/>
                        </a:rPr>
                        <a:t>Covid-19  </a:t>
                      </a:r>
                      <a:r>
                        <a:rPr sz="1600" spc="-45" dirty="0">
                          <a:latin typeface="Arial"/>
                          <a:cs typeface="Arial"/>
                        </a:rPr>
                        <a:t>LAB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/>
                    <a:lstStyle/>
                    <a:p>
                      <a:pPr marL="128270" marR="120014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-95" dirty="0">
                          <a:latin typeface="Arial"/>
                          <a:cs typeface="Arial"/>
                        </a:rPr>
                        <a:t>FESTO </a:t>
                      </a:r>
                      <a:r>
                        <a:rPr sz="1600" spc="-30" dirty="0">
                          <a:latin typeface="Arial"/>
                          <a:cs typeface="Arial"/>
                        </a:rPr>
                        <a:t>equipment 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at  </a:t>
                      </a:r>
                      <a:r>
                        <a:rPr sz="1600" spc="-55" dirty="0">
                          <a:latin typeface="Arial"/>
                          <a:cs typeface="Arial"/>
                        </a:rPr>
                        <a:t>MITC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600" spc="-95" dirty="0">
                          <a:latin typeface="Arial"/>
                          <a:cs typeface="Arial"/>
                        </a:rPr>
                        <a:t>AR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&amp;</a:t>
                      </a:r>
                      <a:r>
                        <a:rPr sz="160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20" dirty="0">
                          <a:latin typeface="Arial"/>
                          <a:cs typeface="Arial"/>
                        </a:rPr>
                        <a:t>VR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-35" dirty="0">
                          <a:latin typeface="Arial"/>
                          <a:cs typeface="Arial"/>
                        </a:rPr>
                        <a:t>One</a:t>
                      </a:r>
                      <a:r>
                        <a:rPr sz="16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40" dirty="0">
                          <a:latin typeface="Arial"/>
                          <a:cs typeface="Arial"/>
                        </a:rPr>
                        <a:t>day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-40" dirty="0">
                          <a:latin typeface="Arial"/>
                          <a:cs typeface="Arial"/>
                        </a:rPr>
                        <a:t>Individual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/>
                    <a:lstStyle/>
                    <a:p>
                      <a:pPr marL="137160" marR="12890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-35" dirty="0">
                          <a:latin typeface="Arial"/>
                          <a:cs typeface="Arial"/>
                        </a:rPr>
                        <a:t>Increase</a:t>
                      </a:r>
                      <a:r>
                        <a:rPr sz="16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35" dirty="0">
                          <a:latin typeface="Arial"/>
                          <a:cs typeface="Arial"/>
                        </a:rPr>
                        <a:t>knowledge  </a:t>
                      </a:r>
                      <a:r>
                        <a:rPr sz="1600" spc="-25" dirty="0">
                          <a:latin typeface="Arial"/>
                          <a:cs typeface="Arial"/>
                        </a:rPr>
                        <a:t>about </a:t>
                      </a:r>
                      <a:r>
                        <a:rPr sz="1600" spc="-30" dirty="0">
                          <a:latin typeface="Arial"/>
                          <a:cs typeface="Arial"/>
                        </a:rPr>
                        <a:t>digital  technologies </a:t>
                      </a:r>
                      <a:r>
                        <a:rPr sz="1600" spc="-35" dirty="0">
                          <a:latin typeface="Arial"/>
                          <a:cs typeface="Arial"/>
                        </a:rPr>
                        <a:t>and  relationships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F4"/>
                    </a:solidFill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marL="140970" marR="13652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5" dirty="0">
                          <a:latin typeface="Arial"/>
                          <a:cs typeface="Arial"/>
                        </a:rPr>
                        <a:t>Re</a:t>
                      </a:r>
                      <a:r>
                        <a:rPr sz="1600" spc="15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laceme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nt  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for </a:t>
                      </a:r>
                      <a:r>
                        <a:rPr sz="1600" spc="-2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600" spc="-35" dirty="0">
                          <a:latin typeface="Arial"/>
                          <a:cs typeface="Arial"/>
                        </a:rPr>
                        <a:t>LAB  INL2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2E8"/>
                    </a:solidFill>
                  </a:tcPr>
                </a:tc>
                <a:tc>
                  <a:txBody>
                    <a:bodyPr/>
                    <a:lstStyle/>
                    <a:p>
                      <a:pPr marL="151130" marR="143510" indent="6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-30" dirty="0">
                          <a:latin typeface="Arial"/>
                          <a:cs typeface="Arial"/>
                        </a:rPr>
                        <a:t>Identification </a:t>
                      </a:r>
                      <a:r>
                        <a:rPr sz="1600" spc="-35" dirty="0">
                          <a:latin typeface="Arial"/>
                          <a:cs typeface="Arial"/>
                        </a:rPr>
                        <a:t>of  </a:t>
                      </a:r>
                      <a:r>
                        <a:rPr sz="1600" spc="-40" dirty="0">
                          <a:latin typeface="Arial"/>
                          <a:cs typeface="Arial"/>
                        </a:rPr>
                        <a:t>challenges </a:t>
                      </a:r>
                      <a:r>
                        <a:rPr sz="1600" spc="-35" dirty="0">
                          <a:latin typeface="Arial"/>
                          <a:cs typeface="Arial"/>
                        </a:rPr>
                        <a:t>and  </a:t>
                      </a:r>
                      <a:r>
                        <a:rPr sz="1600" spc="-40" dirty="0">
                          <a:latin typeface="Arial"/>
                          <a:cs typeface="Arial"/>
                        </a:rPr>
                        <a:t>possibilities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- </a:t>
                      </a:r>
                      <a:r>
                        <a:rPr sz="1600" spc="-30" dirty="0">
                          <a:latin typeface="Arial"/>
                          <a:cs typeface="Arial"/>
                        </a:rPr>
                        <a:t>from </a:t>
                      </a:r>
                      <a:r>
                        <a:rPr sz="1600" spc="-50" dirty="0">
                          <a:latin typeface="Arial"/>
                          <a:cs typeface="Arial"/>
                        </a:rPr>
                        <a:t>a 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report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2E8"/>
                    </a:solidFill>
                  </a:tcPr>
                </a:tc>
                <a:tc>
                  <a:txBody>
                    <a:bodyPr/>
                    <a:lstStyle/>
                    <a:p>
                      <a:pPr marL="9969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-35" dirty="0">
                          <a:latin typeface="Arial"/>
                          <a:cs typeface="Arial"/>
                        </a:rPr>
                        <a:t>During </a:t>
                      </a:r>
                      <a:r>
                        <a:rPr sz="1600" spc="-25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25" dirty="0">
                          <a:latin typeface="Arial"/>
                          <a:cs typeface="Arial"/>
                        </a:rPr>
                        <a:t>course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276225" marR="145415" indent="-125095">
                        <a:lnSpc>
                          <a:spcPct val="100000"/>
                        </a:lnSpc>
                      </a:pPr>
                      <a:r>
                        <a:rPr sz="1600" spc="-95" dirty="0">
                          <a:latin typeface="Arial"/>
                          <a:cs typeface="Arial"/>
                        </a:rPr>
                        <a:t>– </a:t>
                      </a:r>
                      <a:r>
                        <a:rPr sz="1600" spc="-45" dirty="0">
                          <a:latin typeface="Arial"/>
                          <a:cs typeface="Arial"/>
                        </a:rPr>
                        <a:t>final seminar in  </a:t>
                      </a:r>
                      <a:r>
                        <a:rPr sz="1600" spc="-2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600" spc="-35" dirty="0">
                          <a:latin typeface="Arial"/>
                          <a:cs typeface="Arial"/>
                        </a:rPr>
                        <a:t>end of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25" dirty="0">
                          <a:latin typeface="Arial"/>
                          <a:cs typeface="Arial"/>
                        </a:rPr>
                        <a:t>the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58102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spc="-25" dirty="0">
                          <a:latin typeface="Arial"/>
                          <a:cs typeface="Arial"/>
                        </a:rPr>
                        <a:t>course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2E8"/>
                    </a:solidFill>
                  </a:tcPr>
                </a:tc>
                <a:tc>
                  <a:txBody>
                    <a:bodyPr/>
                    <a:lstStyle/>
                    <a:p>
                      <a:pPr marL="494665" marR="217804" indent="-2698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-40" dirty="0">
                          <a:latin typeface="Arial"/>
                          <a:cs typeface="Arial"/>
                        </a:rPr>
                        <a:t>Individual</a:t>
                      </a:r>
                      <a:r>
                        <a:rPr sz="16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or  </a:t>
                      </a:r>
                      <a:r>
                        <a:rPr sz="1600" spc="-20" dirty="0">
                          <a:latin typeface="Arial"/>
                          <a:cs typeface="Arial"/>
                        </a:rPr>
                        <a:t>group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2E8"/>
                    </a:solidFill>
                  </a:tcPr>
                </a:tc>
                <a:tc>
                  <a:txBody>
                    <a:bodyPr/>
                    <a:lstStyle/>
                    <a:p>
                      <a:pPr marL="137160" marR="12890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-35" dirty="0">
                          <a:latin typeface="Arial"/>
                          <a:cs typeface="Arial"/>
                        </a:rPr>
                        <a:t>Increase</a:t>
                      </a:r>
                      <a:r>
                        <a:rPr sz="16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35" dirty="0">
                          <a:latin typeface="Arial"/>
                          <a:cs typeface="Arial"/>
                        </a:rPr>
                        <a:t>knowledge  </a:t>
                      </a:r>
                      <a:r>
                        <a:rPr sz="1600" spc="-25" dirty="0">
                          <a:latin typeface="Arial"/>
                          <a:cs typeface="Arial"/>
                        </a:rPr>
                        <a:t>about </a:t>
                      </a:r>
                      <a:r>
                        <a:rPr sz="1600" spc="-35" dirty="0">
                          <a:latin typeface="Arial"/>
                          <a:cs typeface="Arial"/>
                        </a:rPr>
                        <a:t>challenges  and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40" dirty="0">
                          <a:latin typeface="Arial"/>
                          <a:cs typeface="Arial"/>
                        </a:rPr>
                        <a:t>possibilities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2E8"/>
                    </a:solidFill>
                  </a:tcPr>
                </a:tc>
              </a:tr>
              <a:tr h="13106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spc="-65" dirty="0">
                          <a:latin typeface="Arial"/>
                          <a:cs typeface="Arial"/>
                        </a:rPr>
                        <a:t>PRO1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/>
                    <a:lstStyle/>
                    <a:p>
                      <a:pPr marL="181610" marR="17335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spc="-45" dirty="0">
                          <a:latin typeface="Arial"/>
                          <a:cs typeface="Arial"/>
                        </a:rPr>
                        <a:t>Assessment </a:t>
                      </a:r>
                      <a:r>
                        <a:rPr sz="1600" spc="-35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600" spc="-30" dirty="0">
                          <a:latin typeface="Arial"/>
                          <a:cs typeface="Arial"/>
                        </a:rPr>
                        <a:t>your  </a:t>
                      </a:r>
                      <a:r>
                        <a:rPr sz="1600" spc="-35" dirty="0">
                          <a:latin typeface="Arial"/>
                          <a:cs typeface="Arial"/>
                        </a:rPr>
                        <a:t>companies </a:t>
                      </a:r>
                      <a:r>
                        <a:rPr sz="1600" spc="-30" dirty="0">
                          <a:latin typeface="Arial"/>
                          <a:cs typeface="Arial"/>
                        </a:rPr>
                        <a:t>maturity  </a:t>
                      </a:r>
                      <a:r>
                        <a:rPr sz="1600" spc="-50" dirty="0">
                          <a:latin typeface="Arial"/>
                          <a:cs typeface="Arial"/>
                        </a:rPr>
                        <a:t>level </a:t>
                      </a:r>
                      <a:r>
                        <a:rPr sz="1600" spc="-95" dirty="0">
                          <a:latin typeface="Arial"/>
                          <a:cs typeface="Arial"/>
                        </a:rPr>
                        <a:t>– </a:t>
                      </a:r>
                      <a:r>
                        <a:rPr sz="1600" spc="-35" dirty="0">
                          <a:latin typeface="Arial"/>
                          <a:cs typeface="Arial"/>
                        </a:rPr>
                        <a:t>predefined  frameworks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spc="-35" dirty="0">
                          <a:latin typeface="Arial"/>
                          <a:cs typeface="Arial"/>
                        </a:rPr>
                        <a:t>During </a:t>
                      </a:r>
                      <a:r>
                        <a:rPr sz="1600" spc="-25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25" dirty="0">
                          <a:latin typeface="Arial"/>
                          <a:cs typeface="Arial"/>
                        </a:rPr>
                        <a:t>course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207645" marR="200025" algn="ctr">
                        <a:lnSpc>
                          <a:spcPct val="100000"/>
                        </a:lnSpc>
                      </a:pPr>
                      <a:r>
                        <a:rPr sz="1600" spc="-95" dirty="0">
                          <a:latin typeface="Arial"/>
                          <a:cs typeface="Arial"/>
                        </a:rPr>
                        <a:t>– </a:t>
                      </a:r>
                      <a:r>
                        <a:rPr sz="1600" spc="-45" dirty="0">
                          <a:latin typeface="Arial"/>
                          <a:cs typeface="Arial"/>
                        </a:rPr>
                        <a:t>final  </a:t>
                      </a:r>
                      <a:r>
                        <a:rPr sz="1600" spc="-30" dirty="0">
                          <a:latin typeface="Arial"/>
                          <a:cs typeface="Arial"/>
                        </a:rPr>
                        <a:t>presentation </a:t>
                      </a:r>
                      <a:r>
                        <a:rPr sz="1600" spc="-40" dirty="0">
                          <a:latin typeface="Arial"/>
                          <a:cs typeface="Arial"/>
                        </a:rPr>
                        <a:t>in  </a:t>
                      </a:r>
                      <a:r>
                        <a:rPr sz="1600" spc="-2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600" spc="-35" dirty="0">
                          <a:latin typeface="Arial"/>
                          <a:cs typeface="Arial"/>
                        </a:rPr>
                        <a:t>end of </a:t>
                      </a:r>
                      <a:r>
                        <a:rPr sz="1600" spc="-25" dirty="0">
                          <a:latin typeface="Arial"/>
                          <a:cs typeface="Arial"/>
                        </a:rPr>
                        <a:t>the  course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/>
                    <a:lstStyle/>
                    <a:p>
                      <a:pPr marL="494665" marR="217804" indent="-2698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spc="-40" dirty="0">
                          <a:latin typeface="Arial"/>
                          <a:cs typeface="Arial"/>
                        </a:rPr>
                        <a:t>Individual</a:t>
                      </a:r>
                      <a:r>
                        <a:rPr sz="16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or  </a:t>
                      </a:r>
                      <a:r>
                        <a:rPr sz="1600" spc="-20" dirty="0">
                          <a:latin typeface="Arial"/>
                          <a:cs typeface="Arial"/>
                        </a:rPr>
                        <a:t>group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/>
                    <a:lstStyle/>
                    <a:p>
                      <a:pPr marL="301625" marR="294005" indent="27876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spc="-40" dirty="0">
                          <a:latin typeface="Arial"/>
                          <a:cs typeface="Arial"/>
                        </a:rPr>
                        <a:t>Reflection  </a:t>
                      </a:r>
                      <a:r>
                        <a:rPr sz="1600" spc="-30" dirty="0">
                          <a:latin typeface="Arial"/>
                          <a:cs typeface="Arial"/>
                        </a:rPr>
                        <a:t>Bring</a:t>
                      </a:r>
                      <a:r>
                        <a:rPr sz="160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35" dirty="0">
                          <a:latin typeface="Arial"/>
                          <a:cs typeface="Arial"/>
                        </a:rPr>
                        <a:t>something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519430">
                        <a:lnSpc>
                          <a:spcPct val="100000"/>
                        </a:lnSpc>
                      </a:pPr>
                      <a:r>
                        <a:rPr sz="1600" spc="-15" dirty="0">
                          <a:latin typeface="Arial"/>
                          <a:cs typeface="Arial"/>
                        </a:rPr>
                        <a:t>back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6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25" dirty="0">
                          <a:latin typeface="Arial"/>
                          <a:cs typeface="Arial"/>
                        </a:rPr>
                        <a:t>the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607695">
                        <a:lnSpc>
                          <a:spcPct val="100000"/>
                        </a:lnSpc>
                      </a:pPr>
                      <a:r>
                        <a:rPr sz="1600" spc="-30" dirty="0">
                          <a:latin typeface="Arial"/>
                          <a:cs typeface="Arial"/>
                        </a:rPr>
                        <a:t>company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533400"/>
            <a:ext cx="1092708" cy="914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17189" y="683133"/>
            <a:ext cx="1748155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b="0" spc="-140" dirty="0">
                <a:latin typeface="Arial"/>
                <a:cs typeface="Arial"/>
              </a:rPr>
              <a:t>Tea</a:t>
            </a:r>
            <a:r>
              <a:rPr sz="3400" b="0" spc="-40" dirty="0">
                <a:latin typeface="Arial"/>
                <a:cs typeface="Arial"/>
              </a:rPr>
              <a:t>ch</a:t>
            </a:r>
            <a:r>
              <a:rPr sz="3400" b="0" spc="-50" dirty="0">
                <a:latin typeface="Arial"/>
                <a:cs typeface="Arial"/>
              </a:rPr>
              <a:t>ers</a:t>
            </a:r>
            <a:endParaRPr sz="34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81381" y="1312925"/>
          <a:ext cx="8588375" cy="46609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07590"/>
                <a:gridCol w="1353185"/>
                <a:gridCol w="3078479"/>
                <a:gridCol w="1830704"/>
              </a:tblGrid>
              <a:tr h="34251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200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Namn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364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200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Roll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364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200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E-post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364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200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Area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364C0"/>
                    </a:solidFill>
                  </a:tcPr>
                </a:tc>
              </a:tr>
              <a:tr h="6889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2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Mats</a:t>
                      </a:r>
                      <a:r>
                        <a:rPr sz="1200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Ahlskog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364C0"/>
                    </a:solidFill>
                  </a:tcPr>
                </a:tc>
                <a:tc>
                  <a:txBody>
                    <a:bodyPr/>
                    <a:lstStyle/>
                    <a:p>
                      <a:pPr marL="34988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200" spc="-35" dirty="0">
                          <a:latin typeface="Arial"/>
                          <a:cs typeface="Arial"/>
                        </a:rPr>
                        <a:t>Examiner,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40640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200" spc="-25" dirty="0">
                          <a:latin typeface="Arial"/>
                          <a:cs typeface="Arial"/>
                        </a:rPr>
                        <a:t>Teacher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2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200" u="sng" spc="-30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Arial"/>
                          <a:cs typeface="Arial"/>
                          <a:hlinkClick r:id="rId3"/>
                        </a:rPr>
                        <a:t>mats.ahlskog@mdh.se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2E8"/>
                    </a:solidFill>
                  </a:tcPr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200" spc="-20" dirty="0">
                          <a:latin typeface="Arial"/>
                          <a:cs typeface="Arial"/>
                        </a:rPr>
                        <a:t>Historical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perspective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2E8"/>
                    </a:solidFill>
                  </a:tcPr>
                </a:tc>
              </a:tr>
              <a:tr h="4606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200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Filip</a:t>
                      </a:r>
                      <a:r>
                        <a:rPr sz="1200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Flankegård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364C0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200" spc="-25" dirty="0">
                          <a:latin typeface="Arial"/>
                          <a:cs typeface="Arial"/>
                        </a:rPr>
                        <a:t>Assistant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Teacher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200" u="sng" spc="-30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Arial"/>
                          <a:cs typeface="Arial"/>
                          <a:hlinkClick r:id="rId4"/>
                        </a:rPr>
                        <a:t>filip.flankegard@mdh.se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,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F4"/>
                    </a:solidFill>
                  </a:tcPr>
                </a:tc>
              </a:tr>
              <a:tr h="34251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200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Alessio</a:t>
                      </a:r>
                      <a:r>
                        <a:rPr sz="1200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Bucaioni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364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200" spc="-25" dirty="0">
                          <a:latin typeface="Arial"/>
                          <a:cs typeface="Arial"/>
                        </a:rPr>
                        <a:t>Teacher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2E8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200" u="sng" spc="-30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Arial"/>
                          <a:cs typeface="Arial"/>
                          <a:hlinkClick r:id="rId5"/>
                        </a:rPr>
                        <a:t>alessio.bucaioni@mdh.se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2E8"/>
                    </a:solidFill>
                  </a:tcPr>
                </a:tc>
                <a:tc>
                  <a:txBody>
                    <a:bodyPr/>
                    <a:lstStyle/>
                    <a:p>
                      <a:pPr marR="31115"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200" spc="-15" dirty="0">
                          <a:latin typeface="Arial"/>
                          <a:cs typeface="Arial"/>
                        </a:rPr>
                        <a:t>Introduction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to 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Ind</a:t>
                      </a:r>
                      <a:r>
                        <a:rPr sz="12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4.0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2E8"/>
                    </a:solidFill>
                  </a:tcPr>
                </a:tc>
              </a:tr>
              <a:tr h="72161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200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Rachel Tripny</a:t>
                      </a:r>
                      <a:r>
                        <a:rPr sz="1200" spc="-8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Berglund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364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200" spc="-25" dirty="0">
                          <a:latin typeface="Arial"/>
                          <a:cs typeface="Arial"/>
                        </a:rPr>
                        <a:t>Teacher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200" u="sng" spc="-25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Arial"/>
                          <a:cs typeface="Arial"/>
                          <a:hlinkClick r:id="rId6"/>
                        </a:rPr>
                        <a:t>rachael.tripney.berglund@mdh.se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/>
                    <a:lstStyle/>
                    <a:p>
                      <a:pPr marR="31115"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200" spc="-35" dirty="0">
                          <a:latin typeface="Arial"/>
                          <a:cs typeface="Arial"/>
                        </a:rPr>
                        <a:t>Human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perspective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F4"/>
                    </a:solidFill>
                  </a:tcPr>
                </a:tc>
              </a:tr>
              <a:tr h="34251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200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Moris</a:t>
                      </a:r>
                      <a:r>
                        <a:rPr sz="1200" spc="-7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Benham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364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200" spc="-25" dirty="0">
                          <a:latin typeface="Arial"/>
                          <a:cs typeface="Arial"/>
                        </a:rPr>
                        <a:t>Teacher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2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200" u="sng" spc="-35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Arial"/>
                          <a:cs typeface="Arial"/>
                          <a:hlinkClick r:id="rId7"/>
                        </a:rPr>
                        <a:t>moris.behnam@mdh.se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2E8"/>
                    </a:solidFill>
                  </a:tcPr>
                </a:tc>
                <a:tc>
                  <a:txBody>
                    <a:bodyPr/>
                    <a:lstStyle/>
                    <a:p>
                      <a:pPr marR="29845"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200" spc="-50" dirty="0">
                          <a:latin typeface="Arial"/>
                          <a:cs typeface="Arial"/>
                        </a:rPr>
                        <a:t>IoT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&amp;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Cloud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2E8"/>
                    </a:solidFill>
                  </a:tcPr>
                </a:tc>
              </a:tr>
              <a:tr h="34251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200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Markus</a:t>
                      </a:r>
                      <a:r>
                        <a:rPr sz="1200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Bohlin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364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200" spc="-25" dirty="0">
                          <a:latin typeface="Arial"/>
                          <a:cs typeface="Arial"/>
                        </a:rPr>
                        <a:t>Teacher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/>
                    <a:lstStyle/>
                    <a:p>
                      <a:pPr marL="39370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200" u="sng" spc="-30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Arial"/>
                          <a:cs typeface="Arial"/>
                          <a:hlinkClick r:id="rId8"/>
                        </a:rPr>
                        <a:t>markus.bohlin@mdh.se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/>
                    <a:lstStyle/>
                    <a:p>
                      <a:pPr marR="31115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200" spc="-40" dirty="0">
                          <a:latin typeface="Arial"/>
                          <a:cs typeface="Arial"/>
                        </a:rPr>
                        <a:t>AI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&amp; 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Data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analytics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F4"/>
                    </a:solidFill>
                  </a:tcPr>
                </a:tc>
              </a:tr>
              <a:tr h="3426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200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Francesco</a:t>
                      </a:r>
                      <a:r>
                        <a:rPr sz="1200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Flammini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364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200" spc="-25" dirty="0">
                          <a:latin typeface="Arial"/>
                          <a:cs typeface="Arial"/>
                        </a:rPr>
                        <a:t>Teacher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2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200" u="sng" spc="-30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Arial"/>
                          <a:cs typeface="Arial"/>
                          <a:hlinkClick r:id="rId9"/>
                        </a:rPr>
                        <a:t>francesco.flammini@mdh.se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2E8"/>
                    </a:solidFill>
                  </a:tcPr>
                </a:tc>
                <a:tc>
                  <a:txBody>
                    <a:bodyPr/>
                    <a:lstStyle/>
                    <a:p>
                      <a:pPr marR="27940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200" spc="-20" dirty="0">
                          <a:latin typeface="Arial"/>
                          <a:cs typeface="Arial"/>
                        </a:rPr>
                        <a:t>Cybersecurity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2E8"/>
                    </a:solidFill>
                  </a:tcPr>
                </a:tc>
              </a:tr>
              <a:tr h="7215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200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Christopher</a:t>
                      </a:r>
                      <a:r>
                        <a:rPr sz="1200" spc="-7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Gustafsson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364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200" spc="-25" dirty="0">
                          <a:latin typeface="Arial"/>
                          <a:cs typeface="Arial"/>
                        </a:rPr>
                        <a:t>Teacher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200" u="sng" spc="-25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Arial"/>
                          <a:cs typeface="Arial"/>
                          <a:hlinkClick r:id="rId10"/>
                        </a:rPr>
                        <a:t>christopher.gustafsson@mdh.se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200" spc="-20" dirty="0">
                          <a:latin typeface="Arial"/>
                          <a:cs typeface="Arial"/>
                        </a:rPr>
                        <a:t>Additive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Manufacturing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F4"/>
                    </a:solidFill>
                  </a:tcPr>
                </a:tc>
              </a:tr>
              <a:tr h="34255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2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Barrett</a:t>
                      </a:r>
                      <a:r>
                        <a:rPr sz="1200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Sauter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364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200" spc="-25" dirty="0">
                          <a:latin typeface="Arial"/>
                          <a:cs typeface="Arial"/>
                        </a:rPr>
                        <a:t>Teacher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2E8"/>
                    </a:solidFill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200" u="sng" spc="-25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Arial"/>
                          <a:cs typeface="Arial"/>
                          <a:hlinkClick r:id="rId8"/>
                        </a:rPr>
                        <a:t>barrett.sauter@mdh.se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2E8"/>
                    </a:solidFill>
                  </a:tcPr>
                </a:tc>
                <a:tc>
                  <a:txBody>
                    <a:bodyPr/>
                    <a:lstStyle/>
                    <a:p>
                      <a:pPr marR="31115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200" spc="-65" dirty="0">
                          <a:latin typeface="Arial"/>
                          <a:cs typeface="Arial"/>
                        </a:rPr>
                        <a:t>AR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&amp;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90" dirty="0">
                          <a:latin typeface="Arial"/>
                          <a:cs typeface="Arial"/>
                        </a:rPr>
                        <a:t>VR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2E8"/>
                    </a:solidFill>
                  </a:tcPr>
                </a:tc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637438" y="6013500"/>
            <a:ext cx="788225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39395">
              <a:lnSpc>
                <a:spcPct val="100000"/>
              </a:lnSpc>
              <a:spcBef>
                <a:spcPts val="95"/>
              </a:spcBef>
            </a:pPr>
            <a:r>
              <a:rPr sz="2800" spc="-114" dirty="0">
                <a:latin typeface="Arial"/>
                <a:cs typeface="Arial"/>
              </a:rPr>
              <a:t>I </a:t>
            </a:r>
            <a:r>
              <a:rPr sz="2800" spc="-45" dirty="0">
                <a:latin typeface="Arial"/>
                <a:cs typeface="Arial"/>
              </a:rPr>
              <a:t>wanted </a:t>
            </a:r>
            <a:r>
              <a:rPr sz="2800" spc="-10" dirty="0">
                <a:latin typeface="Arial"/>
                <a:cs typeface="Arial"/>
              </a:rPr>
              <a:t>to </a:t>
            </a:r>
            <a:r>
              <a:rPr sz="2800" spc="-45" dirty="0">
                <a:latin typeface="Arial"/>
                <a:cs typeface="Arial"/>
              </a:rPr>
              <a:t>include </a:t>
            </a:r>
            <a:r>
              <a:rPr sz="2800" spc="-85" dirty="0">
                <a:latin typeface="Arial"/>
                <a:cs typeface="Arial"/>
              </a:rPr>
              <a:t>as </a:t>
            </a:r>
            <a:r>
              <a:rPr sz="2800" spc="-80" dirty="0">
                <a:latin typeface="Arial"/>
                <a:cs typeface="Arial"/>
              </a:rPr>
              <a:t>many </a:t>
            </a:r>
            <a:r>
              <a:rPr sz="2800" spc="-85" dirty="0">
                <a:latin typeface="Arial"/>
                <a:cs typeface="Arial"/>
              </a:rPr>
              <a:t>as </a:t>
            </a:r>
            <a:r>
              <a:rPr sz="2800" spc="-65" dirty="0">
                <a:latin typeface="Arial"/>
                <a:cs typeface="Arial"/>
              </a:rPr>
              <a:t>possible </a:t>
            </a:r>
            <a:r>
              <a:rPr sz="2800" spc="-45" dirty="0">
                <a:latin typeface="Arial"/>
                <a:cs typeface="Arial"/>
              </a:rPr>
              <a:t>different  </a:t>
            </a:r>
            <a:r>
              <a:rPr sz="2800" spc="-55" dirty="0">
                <a:latin typeface="Arial"/>
                <a:cs typeface="Arial"/>
              </a:rPr>
              <a:t>knowledge </a:t>
            </a:r>
            <a:r>
              <a:rPr sz="2800" spc="-65" dirty="0">
                <a:latin typeface="Arial"/>
                <a:cs typeface="Arial"/>
              </a:rPr>
              <a:t>domains </a:t>
            </a:r>
            <a:r>
              <a:rPr sz="2800" spc="-50" dirty="0">
                <a:latin typeface="Arial"/>
                <a:cs typeface="Arial"/>
              </a:rPr>
              <a:t>and </a:t>
            </a:r>
            <a:r>
              <a:rPr sz="2800" spc="-40" dirty="0">
                <a:latin typeface="Arial"/>
                <a:cs typeface="Arial"/>
              </a:rPr>
              <a:t>perspectives </a:t>
            </a:r>
            <a:r>
              <a:rPr sz="2800" spc="-65" dirty="0">
                <a:latin typeface="Arial"/>
                <a:cs typeface="Arial"/>
              </a:rPr>
              <a:t>in </a:t>
            </a:r>
            <a:r>
              <a:rPr sz="2800" spc="-45" dirty="0">
                <a:latin typeface="Arial"/>
                <a:cs typeface="Arial"/>
              </a:rPr>
              <a:t>this</a:t>
            </a:r>
            <a:r>
              <a:rPr sz="2800" spc="125" dirty="0">
                <a:latin typeface="Arial"/>
                <a:cs typeface="Arial"/>
              </a:rPr>
              <a:t> </a:t>
            </a:r>
            <a:r>
              <a:rPr sz="2800" spc="-40" dirty="0">
                <a:latin typeface="Arial"/>
                <a:cs typeface="Arial"/>
              </a:rPr>
              <a:t>course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1554</Words>
  <Application>Microsoft Office PowerPoint</Application>
  <PresentationFormat>On-screen Show (4:3)</PresentationFormat>
  <Paragraphs>425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Arial</vt:lpstr>
      <vt:lpstr>Arial Black</vt:lpstr>
      <vt:lpstr>Calibri</vt:lpstr>
      <vt:lpstr>Carlito</vt:lpstr>
      <vt:lpstr>Georgia</vt:lpstr>
      <vt:lpstr>Times New Roman</vt:lpstr>
      <vt:lpstr>Office Theme</vt:lpstr>
      <vt:lpstr>Industry 4.0 - Introduction</vt:lpstr>
      <vt:lpstr>Outline</vt:lpstr>
      <vt:lpstr>Background</vt:lpstr>
      <vt:lpstr>Background: Industry 4.0 Introduction</vt:lpstr>
      <vt:lpstr>Background</vt:lpstr>
      <vt:lpstr>Areas covered</vt:lpstr>
      <vt:lpstr>Course  design</vt:lpstr>
      <vt:lpstr>Course assignments</vt:lpstr>
      <vt:lpstr>Teachers</vt:lpstr>
      <vt:lpstr>Introduction to the main technologies and  terminology</vt:lpstr>
      <vt:lpstr>Module 1 – Broad focus</vt:lpstr>
      <vt:lpstr>Module 1 – Broad focus</vt:lpstr>
      <vt:lpstr>Module 1 – Timeline 1st Ind. revolution</vt:lpstr>
      <vt:lpstr>Module 1 – Timeline 3rd</vt:lpstr>
      <vt:lpstr>Module 1</vt:lpstr>
      <vt:lpstr>Module 1</vt:lpstr>
      <vt:lpstr>Module 1</vt:lpstr>
      <vt:lpstr>Module 1 – Some examples from  follow-up seminar</vt:lpstr>
      <vt:lpstr>PowerPoint Presentation</vt:lpstr>
      <vt:lpstr>Module 2 – IoT &amp; Cloud</vt:lpstr>
      <vt:lpstr>Module 2 – IoT &amp; Cloud</vt:lpstr>
      <vt:lpstr>Module 2 – IoT &amp; Cloud</vt:lpstr>
      <vt:lpstr>Module 2 – IoT &amp; Cloud</vt:lpstr>
      <vt:lpstr>Module 2 – IoT &amp; Cloud</vt:lpstr>
      <vt:lpstr>Module 2 – IoT &amp; Cloud</vt:lpstr>
      <vt:lpstr>Module 2 – IoT &amp; Cloud</vt:lpstr>
      <vt:lpstr>Module 2 – AI &amp; Data analytics</vt:lpstr>
      <vt:lpstr>Module 2 – AI &amp; Data analytics</vt:lpstr>
      <vt:lpstr>Module 2 – AI &amp; Data analytics</vt:lpstr>
      <vt:lpstr>Module 2 – AI &amp; Data analytics</vt:lpstr>
      <vt:lpstr>Module 2 – Cybersecurity</vt:lpstr>
      <vt:lpstr>Module 2 – Cybersecurity</vt:lpstr>
      <vt:lpstr>Module 2 – Cybersecurity</vt:lpstr>
      <vt:lpstr>Module 3</vt:lpstr>
      <vt:lpstr>Module 3 - Augmented reality</vt:lpstr>
      <vt:lpstr>Module 3 - Augmented reality</vt:lpstr>
      <vt:lpstr>Module 3 - Augmented reality</vt:lpstr>
      <vt:lpstr>Module 3 - Augmented reality</vt:lpstr>
      <vt:lpstr>Module 3 - Augmented reality &amp; Virtual reality</vt:lpstr>
      <vt:lpstr>Module 3 - Virtual reality</vt:lpstr>
      <vt:lpstr>Module 3 - Virtual reality</vt:lpstr>
      <vt:lpstr>Module 3 - Virtual reality</vt:lpstr>
      <vt:lpstr>Module 3 - Virtual reality</vt:lpstr>
      <vt:lpstr>Additional information</vt:lpstr>
      <vt:lpstr>Lifelong Learning at Mälardalen University</vt:lpstr>
      <vt:lpstr>Seminar series Industry 4.0</vt:lpstr>
      <vt:lpstr>Production engineering courses autumn 2020</vt:lpstr>
      <vt:lpstr>Production engineering courses spring 2021</vt:lpstr>
      <vt:lpstr>Questions &amp; Answers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the presentation</dc:title>
  <dc:creator>aax01</dc:creator>
  <cp:lastModifiedBy>user</cp:lastModifiedBy>
  <cp:revision>1</cp:revision>
  <dcterms:created xsi:type="dcterms:W3CDTF">2022-04-14T06:36:12Z</dcterms:created>
  <dcterms:modified xsi:type="dcterms:W3CDTF">2022-04-14T06:39:14Z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2020-05-08T00:00:00Z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2022-04-14T00:00:00Z</vt:filetime>
  </property>
</Properties>
</file>